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75" r:id="rId2"/>
    <p:sldId id="315" r:id="rId3"/>
    <p:sldId id="298" r:id="rId4"/>
    <p:sldId id="299" r:id="rId5"/>
    <p:sldId id="300" r:id="rId6"/>
    <p:sldId id="274" r:id="rId7"/>
    <p:sldId id="301" r:id="rId8"/>
    <p:sldId id="29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303" r:id="rId18"/>
    <p:sldId id="313" r:id="rId19"/>
    <p:sldId id="312" r:id="rId20"/>
    <p:sldId id="270" r:id="rId21"/>
    <p:sldId id="282" r:id="rId22"/>
    <p:sldId id="277" r:id="rId23"/>
    <p:sldId id="271" r:id="rId24"/>
    <p:sldId id="308" r:id="rId25"/>
    <p:sldId id="305" r:id="rId26"/>
    <p:sldId id="306" r:id="rId27"/>
    <p:sldId id="307" r:id="rId28"/>
    <p:sldId id="276" r:id="rId29"/>
    <p:sldId id="320" r:id="rId30"/>
    <p:sldId id="317" r:id="rId31"/>
    <p:sldId id="319" r:id="rId32"/>
    <p:sldId id="318" r:id="rId33"/>
    <p:sldId id="293" r:id="rId34"/>
    <p:sldId id="310" r:id="rId35"/>
    <p:sldId id="311" r:id="rId36"/>
    <p:sldId id="309" r:id="rId37"/>
    <p:sldId id="323" r:id="rId38"/>
    <p:sldId id="321" r:id="rId39"/>
    <p:sldId id="322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ek.pokorny@mendelu.cz" initials="r" lastIdx="1" clrIdx="0">
    <p:extLst>
      <p:ext uri="{19B8F6BF-5375-455C-9EA6-DF929625EA0E}">
        <p15:presenceInfo xmlns:p15="http://schemas.microsoft.com/office/powerpoint/2012/main" userId="940c63627750ae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5FB"/>
    <a:srgbClr val="AC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9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rticles\Article%20self%20made\Phyton\SFlux97SD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int!$E$4:$E$9</c:f>
              <c:strCache>
                <c:ptCount val="6"/>
                <c:pt idx="0">
                  <c:v>smrk</c:v>
                </c:pt>
                <c:pt idx="1">
                  <c:v>buk</c:v>
                </c:pt>
                <c:pt idx="2">
                  <c:v>borovice</c:v>
                </c:pt>
                <c:pt idx="3">
                  <c:v>modřín</c:v>
                </c:pt>
                <c:pt idx="4">
                  <c:v>dub z.</c:v>
                </c:pt>
                <c:pt idx="5">
                  <c:v>dub l.</c:v>
                </c:pt>
              </c:strCache>
            </c:strRef>
          </c:cat>
          <c:val>
            <c:numRef>
              <c:f>int!$H$4:$H$9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1.5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A-436D-A3D1-A4059F1B6A6D}"/>
            </c:ext>
          </c:extLst>
        </c:ser>
        <c:ser>
          <c:idx val="1"/>
          <c:order val="1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int!$E$4:$E$9</c:f>
              <c:strCache>
                <c:ptCount val="6"/>
                <c:pt idx="0">
                  <c:v>smrk</c:v>
                </c:pt>
                <c:pt idx="1">
                  <c:v>buk</c:v>
                </c:pt>
                <c:pt idx="2">
                  <c:v>borovice</c:v>
                </c:pt>
                <c:pt idx="3">
                  <c:v>modřín</c:v>
                </c:pt>
                <c:pt idx="4">
                  <c:v>dub z.</c:v>
                </c:pt>
                <c:pt idx="5">
                  <c:v>dub l.</c:v>
                </c:pt>
              </c:strCache>
            </c:strRef>
          </c:cat>
          <c:val>
            <c:numRef>
              <c:f>int!$I$4:$I$9</c:f>
              <c:numCache>
                <c:formatCode>General</c:formatCode>
                <c:ptCount val="6"/>
                <c:pt idx="0">
                  <c:v>15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5A-436D-A3D1-A4059F1B6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372064"/>
        <c:axId val="373371672"/>
      </c:barChart>
      <c:barChart>
        <c:barDir val="col"/>
        <c:grouping val="clustered"/>
        <c:varyColors val="0"/>
        <c:ser>
          <c:idx val="2"/>
          <c:order val="2"/>
          <c:tx>
            <c:v>intercepce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int!$K$4:$K$9</c:f>
              <c:numCache>
                <c:formatCode>General</c:formatCode>
                <c:ptCount val="6"/>
                <c:pt idx="0">
                  <c:v>35</c:v>
                </c:pt>
                <c:pt idx="1">
                  <c:v>20</c:v>
                </c:pt>
                <c:pt idx="2" formatCode="0">
                  <c:v>14.4</c:v>
                </c:pt>
                <c:pt idx="3" formatCode="0">
                  <c:v>14.4</c:v>
                </c:pt>
                <c:pt idx="4" formatCode="0">
                  <c:v>18</c:v>
                </c:pt>
                <c:pt idx="5" formatCode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5A-436D-A3D1-A4059F1B6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373372456"/>
        <c:axId val="373375592"/>
      </c:barChart>
      <c:catAx>
        <c:axId val="37337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3371672"/>
        <c:crosses val="autoZero"/>
        <c:auto val="1"/>
        <c:lblAlgn val="ctr"/>
        <c:lblOffset val="100"/>
        <c:noMultiLvlLbl val="0"/>
      </c:catAx>
      <c:valAx>
        <c:axId val="37337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LAI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3372064"/>
        <c:crosses val="autoZero"/>
        <c:crossBetween val="between"/>
      </c:valAx>
      <c:valAx>
        <c:axId val="3733755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bg1"/>
                    </a:solidFill>
                  </a:rPr>
                  <a:t>Intercepce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3372456"/>
        <c:crosses val="max"/>
        <c:crossBetween val="between"/>
      </c:valAx>
      <c:catAx>
        <c:axId val="373372456"/>
        <c:scaling>
          <c:orientation val="minMax"/>
        </c:scaling>
        <c:delete val="1"/>
        <c:axPos val="b"/>
        <c:majorTickMark val="out"/>
        <c:minorTickMark val="none"/>
        <c:tickLblPos val="nextTo"/>
        <c:crossAx val="3733755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631314175603489E-2"/>
          <c:y val="5.1660516605166053E-2"/>
          <c:w val="0.93072676475578564"/>
          <c:h val="0.82472324723247237"/>
        </c:manualLayout>
      </c:layout>
      <c:lineChart>
        <c:grouping val="standard"/>
        <c:varyColors val="0"/>
        <c:ser>
          <c:idx val="0"/>
          <c:order val="0"/>
          <c:tx>
            <c:strRef>
              <c:f>FSvysl!$F$1</c:f>
              <c:strCache>
                <c:ptCount val="1"/>
                <c:pt idx="0">
                  <c:v>Globalní záření [W.m-2]</c:v>
                </c:pt>
              </c:strCache>
            </c:strRef>
          </c:tx>
          <c:spPr>
            <a:ln w="222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FSvysl!$E$2:$E$217</c:f>
              <c:numCache>
                <c:formatCode>h:mm</c:formatCode>
                <c:ptCount val="216"/>
                <c:pt idx="0">
                  <c:v>5</c:v>
                </c:pt>
                <c:pt idx="1">
                  <c:v>5.01389</c:v>
                </c:pt>
                <c:pt idx="2">
                  <c:v>5.0277799999999999</c:v>
                </c:pt>
                <c:pt idx="3">
                  <c:v>5.0416699999999999</c:v>
                </c:pt>
                <c:pt idx="4">
                  <c:v>5.0555599999999998</c:v>
                </c:pt>
                <c:pt idx="5">
                  <c:v>5.0694400000000002</c:v>
                </c:pt>
                <c:pt idx="6">
                  <c:v>5.0833300000000001</c:v>
                </c:pt>
                <c:pt idx="7">
                  <c:v>5.0972200000000001</c:v>
                </c:pt>
                <c:pt idx="8">
                  <c:v>5.11111</c:v>
                </c:pt>
                <c:pt idx="9">
                  <c:v>5.125</c:v>
                </c:pt>
                <c:pt idx="10">
                  <c:v>5.13889</c:v>
                </c:pt>
                <c:pt idx="11">
                  <c:v>5.1527799999999999</c:v>
                </c:pt>
                <c:pt idx="12">
                  <c:v>5.1666699999999999</c:v>
                </c:pt>
                <c:pt idx="13">
                  <c:v>5.1805599999999998</c:v>
                </c:pt>
                <c:pt idx="14">
                  <c:v>5.1944400000000002</c:v>
                </c:pt>
                <c:pt idx="15">
                  <c:v>5.2083300000000001</c:v>
                </c:pt>
                <c:pt idx="16">
                  <c:v>5.2222200000000001</c:v>
                </c:pt>
                <c:pt idx="17">
                  <c:v>5.23611</c:v>
                </c:pt>
                <c:pt idx="18">
                  <c:v>5.25</c:v>
                </c:pt>
                <c:pt idx="19">
                  <c:v>5.26389</c:v>
                </c:pt>
                <c:pt idx="20">
                  <c:v>5.2777799999999999</c:v>
                </c:pt>
                <c:pt idx="21">
                  <c:v>5.2916699999999999</c:v>
                </c:pt>
                <c:pt idx="22">
                  <c:v>5.3055599999999998</c:v>
                </c:pt>
                <c:pt idx="23">
                  <c:v>5.3194400000000002</c:v>
                </c:pt>
                <c:pt idx="24">
                  <c:v>5.3333300000000001</c:v>
                </c:pt>
                <c:pt idx="25">
                  <c:v>5.3472200000000001</c:v>
                </c:pt>
                <c:pt idx="26">
                  <c:v>5.36111</c:v>
                </c:pt>
                <c:pt idx="27">
                  <c:v>5.375</c:v>
                </c:pt>
                <c:pt idx="28">
                  <c:v>5.38889</c:v>
                </c:pt>
                <c:pt idx="29">
                  <c:v>5.4027799999999999</c:v>
                </c:pt>
                <c:pt idx="30">
                  <c:v>5.4166699999999999</c:v>
                </c:pt>
                <c:pt idx="31">
                  <c:v>5.4305599999999998</c:v>
                </c:pt>
                <c:pt idx="32">
                  <c:v>5.4444400000000002</c:v>
                </c:pt>
                <c:pt idx="33">
                  <c:v>5.4583300000000001</c:v>
                </c:pt>
                <c:pt idx="34">
                  <c:v>5.4722200000000001</c:v>
                </c:pt>
                <c:pt idx="35">
                  <c:v>5.48611</c:v>
                </c:pt>
                <c:pt idx="36">
                  <c:v>5.5</c:v>
                </c:pt>
                <c:pt idx="37">
                  <c:v>5.51389</c:v>
                </c:pt>
                <c:pt idx="38">
                  <c:v>5.5277799999999999</c:v>
                </c:pt>
                <c:pt idx="39">
                  <c:v>5.5416699999999999</c:v>
                </c:pt>
                <c:pt idx="40">
                  <c:v>5.5555599999999998</c:v>
                </c:pt>
                <c:pt idx="41">
                  <c:v>5.5694400000000002</c:v>
                </c:pt>
                <c:pt idx="42">
                  <c:v>5.5833300000000001</c:v>
                </c:pt>
                <c:pt idx="43">
                  <c:v>5.5972200000000001</c:v>
                </c:pt>
                <c:pt idx="44">
                  <c:v>5.61111</c:v>
                </c:pt>
                <c:pt idx="45">
                  <c:v>5.625</c:v>
                </c:pt>
                <c:pt idx="46">
                  <c:v>5.63889</c:v>
                </c:pt>
                <c:pt idx="47">
                  <c:v>5.6527799999999999</c:v>
                </c:pt>
                <c:pt idx="48">
                  <c:v>5.6666699999999999</c:v>
                </c:pt>
                <c:pt idx="49">
                  <c:v>5.6805599999999998</c:v>
                </c:pt>
                <c:pt idx="50">
                  <c:v>5.6944400000000002</c:v>
                </c:pt>
                <c:pt idx="51">
                  <c:v>5.7083300000000001</c:v>
                </c:pt>
                <c:pt idx="52">
                  <c:v>5.7222200000000001</c:v>
                </c:pt>
                <c:pt idx="53">
                  <c:v>5.73611</c:v>
                </c:pt>
                <c:pt idx="54">
                  <c:v>5.75</c:v>
                </c:pt>
                <c:pt idx="55">
                  <c:v>5.76389</c:v>
                </c:pt>
                <c:pt idx="56">
                  <c:v>5.7777799999999999</c:v>
                </c:pt>
                <c:pt idx="57">
                  <c:v>5.7916699999999999</c:v>
                </c:pt>
                <c:pt idx="58">
                  <c:v>5.8055599999999998</c:v>
                </c:pt>
                <c:pt idx="59">
                  <c:v>5.8194400000000002</c:v>
                </c:pt>
                <c:pt idx="60">
                  <c:v>5.8333300000000001</c:v>
                </c:pt>
                <c:pt idx="61">
                  <c:v>5.8472200000000001</c:v>
                </c:pt>
                <c:pt idx="62">
                  <c:v>5.86111</c:v>
                </c:pt>
                <c:pt idx="63">
                  <c:v>5.875</c:v>
                </c:pt>
                <c:pt idx="64">
                  <c:v>5.88889</c:v>
                </c:pt>
                <c:pt idx="65">
                  <c:v>5.9027799999999999</c:v>
                </c:pt>
                <c:pt idx="66">
                  <c:v>5.9166699999999999</c:v>
                </c:pt>
                <c:pt idx="67">
                  <c:v>5.9305599999999998</c:v>
                </c:pt>
                <c:pt idx="68">
                  <c:v>5.9444400000000002</c:v>
                </c:pt>
                <c:pt idx="69">
                  <c:v>5.9583300000000001</c:v>
                </c:pt>
                <c:pt idx="70">
                  <c:v>5.9722200000000001</c:v>
                </c:pt>
                <c:pt idx="71">
                  <c:v>5.98611</c:v>
                </c:pt>
                <c:pt idx="72">
                  <c:v>6</c:v>
                </c:pt>
                <c:pt idx="73">
                  <c:v>6.01389</c:v>
                </c:pt>
                <c:pt idx="74">
                  <c:v>6.0277799999999999</c:v>
                </c:pt>
                <c:pt idx="75">
                  <c:v>6.0416699999999999</c:v>
                </c:pt>
                <c:pt idx="76">
                  <c:v>6.0555599999999998</c:v>
                </c:pt>
                <c:pt idx="77">
                  <c:v>6.0694400000000002</c:v>
                </c:pt>
                <c:pt idx="78">
                  <c:v>6.0833300000000001</c:v>
                </c:pt>
                <c:pt idx="79">
                  <c:v>6.0972200000000001</c:v>
                </c:pt>
                <c:pt idx="80">
                  <c:v>6.11111</c:v>
                </c:pt>
                <c:pt idx="81">
                  <c:v>6.125</c:v>
                </c:pt>
                <c:pt idx="82">
                  <c:v>6.13889</c:v>
                </c:pt>
                <c:pt idx="83">
                  <c:v>6.1527799999999999</c:v>
                </c:pt>
                <c:pt idx="84">
                  <c:v>6.1666699999999999</c:v>
                </c:pt>
                <c:pt idx="85">
                  <c:v>6.1805599999999998</c:v>
                </c:pt>
                <c:pt idx="86">
                  <c:v>6.1944400000000002</c:v>
                </c:pt>
                <c:pt idx="87">
                  <c:v>6.2083300000000001</c:v>
                </c:pt>
                <c:pt idx="88">
                  <c:v>6.2222200000000001</c:v>
                </c:pt>
                <c:pt idx="89">
                  <c:v>6.23611</c:v>
                </c:pt>
                <c:pt idx="90">
                  <c:v>6.25</c:v>
                </c:pt>
                <c:pt idx="91">
                  <c:v>6.26389</c:v>
                </c:pt>
                <c:pt idx="92">
                  <c:v>6.2777799999999999</c:v>
                </c:pt>
                <c:pt idx="93">
                  <c:v>6.2916699999999999</c:v>
                </c:pt>
                <c:pt idx="94">
                  <c:v>6.3055599999999998</c:v>
                </c:pt>
                <c:pt idx="95">
                  <c:v>6.3194400000000002</c:v>
                </c:pt>
                <c:pt idx="96">
                  <c:v>6.3333300000000001</c:v>
                </c:pt>
                <c:pt idx="97">
                  <c:v>6.3472200000000001</c:v>
                </c:pt>
                <c:pt idx="98">
                  <c:v>6.36111</c:v>
                </c:pt>
                <c:pt idx="99">
                  <c:v>6.375</c:v>
                </c:pt>
                <c:pt idx="100">
                  <c:v>6.38889</c:v>
                </c:pt>
                <c:pt idx="101">
                  <c:v>6.4027799999999999</c:v>
                </c:pt>
                <c:pt idx="102">
                  <c:v>6.4166699999999999</c:v>
                </c:pt>
                <c:pt idx="103">
                  <c:v>6.4305599999999998</c:v>
                </c:pt>
                <c:pt idx="104">
                  <c:v>6.4444400000000002</c:v>
                </c:pt>
                <c:pt idx="105">
                  <c:v>6.4583300000000001</c:v>
                </c:pt>
                <c:pt idx="106">
                  <c:v>6.4722200000000001</c:v>
                </c:pt>
                <c:pt idx="107">
                  <c:v>6.48611</c:v>
                </c:pt>
                <c:pt idx="108">
                  <c:v>6.5</c:v>
                </c:pt>
                <c:pt idx="109">
                  <c:v>6.51389</c:v>
                </c:pt>
                <c:pt idx="110">
                  <c:v>6.5277799999999999</c:v>
                </c:pt>
                <c:pt idx="111">
                  <c:v>6.5416699999999999</c:v>
                </c:pt>
                <c:pt idx="112">
                  <c:v>6.5555599999999998</c:v>
                </c:pt>
                <c:pt idx="113">
                  <c:v>6.5694400000000002</c:v>
                </c:pt>
                <c:pt idx="114">
                  <c:v>6.5833300000000001</c:v>
                </c:pt>
                <c:pt idx="115">
                  <c:v>6.5972200000000001</c:v>
                </c:pt>
                <c:pt idx="116">
                  <c:v>6.61111</c:v>
                </c:pt>
                <c:pt idx="117">
                  <c:v>6.625</c:v>
                </c:pt>
                <c:pt idx="118">
                  <c:v>6.63889</c:v>
                </c:pt>
                <c:pt idx="119">
                  <c:v>6.6527799999999999</c:v>
                </c:pt>
                <c:pt idx="120">
                  <c:v>6.6666699999999999</c:v>
                </c:pt>
                <c:pt idx="121">
                  <c:v>6.6805599999999998</c:v>
                </c:pt>
                <c:pt idx="122">
                  <c:v>6.6944400000000002</c:v>
                </c:pt>
                <c:pt idx="123">
                  <c:v>6.7083300000000001</c:v>
                </c:pt>
                <c:pt idx="124">
                  <c:v>6.7222200000000001</c:v>
                </c:pt>
                <c:pt idx="125">
                  <c:v>6.73611</c:v>
                </c:pt>
                <c:pt idx="126">
                  <c:v>6.75</c:v>
                </c:pt>
                <c:pt idx="127">
                  <c:v>6.76389</c:v>
                </c:pt>
                <c:pt idx="128">
                  <c:v>6.7777799999999999</c:v>
                </c:pt>
                <c:pt idx="129">
                  <c:v>6.7916699999999999</c:v>
                </c:pt>
                <c:pt idx="130">
                  <c:v>6.8055599999999998</c:v>
                </c:pt>
                <c:pt idx="131">
                  <c:v>6.8194400000000002</c:v>
                </c:pt>
                <c:pt idx="132">
                  <c:v>6.8333300000000001</c:v>
                </c:pt>
                <c:pt idx="133">
                  <c:v>6.8472200000000001</c:v>
                </c:pt>
                <c:pt idx="134">
                  <c:v>6.86111</c:v>
                </c:pt>
                <c:pt idx="135">
                  <c:v>6.875</c:v>
                </c:pt>
                <c:pt idx="136">
                  <c:v>6.88889</c:v>
                </c:pt>
                <c:pt idx="137">
                  <c:v>6.9027799999999999</c:v>
                </c:pt>
                <c:pt idx="138">
                  <c:v>6.9166699999999999</c:v>
                </c:pt>
                <c:pt idx="139">
                  <c:v>6.9305599999999998</c:v>
                </c:pt>
                <c:pt idx="140">
                  <c:v>6.9444400000000002</c:v>
                </c:pt>
                <c:pt idx="141">
                  <c:v>6.9583300000000001</c:v>
                </c:pt>
                <c:pt idx="142">
                  <c:v>6.9722200000000001</c:v>
                </c:pt>
                <c:pt idx="143">
                  <c:v>6.98611</c:v>
                </c:pt>
                <c:pt idx="144">
                  <c:v>7</c:v>
                </c:pt>
                <c:pt idx="145">
                  <c:v>7.01389</c:v>
                </c:pt>
                <c:pt idx="146">
                  <c:v>7.0277799999999999</c:v>
                </c:pt>
                <c:pt idx="147">
                  <c:v>7.0416699999999999</c:v>
                </c:pt>
                <c:pt idx="148">
                  <c:v>7.0555599999999998</c:v>
                </c:pt>
                <c:pt idx="149">
                  <c:v>7.0694400000000002</c:v>
                </c:pt>
                <c:pt idx="150">
                  <c:v>7.0833300000000001</c:v>
                </c:pt>
                <c:pt idx="151">
                  <c:v>7.0972200000000001</c:v>
                </c:pt>
                <c:pt idx="152">
                  <c:v>7.11111</c:v>
                </c:pt>
                <c:pt idx="153">
                  <c:v>7.125</c:v>
                </c:pt>
                <c:pt idx="154">
                  <c:v>7.13889</c:v>
                </c:pt>
                <c:pt idx="155">
                  <c:v>7.1527799999999999</c:v>
                </c:pt>
                <c:pt idx="156">
                  <c:v>7.1666699999999999</c:v>
                </c:pt>
                <c:pt idx="157">
                  <c:v>7.1805599999999998</c:v>
                </c:pt>
                <c:pt idx="158">
                  <c:v>7.1944400000000002</c:v>
                </c:pt>
                <c:pt idx="159">
                  <c:v>7.2083300000000001</c:v>
                </c:pt>
                <c:pt idx="160">
                  <c:v>7.2222200000000001</c:v>
                </c:pt>
                <c:pt idx="161">
                  <c:v>7.23611</c:v>
                </c:pt>
                <c:pt idx="162">
                  <c:v>7.25</c:v>
                </c:pt>
                <c:pt idx="163">
                  <c:v>7.26389</c:v>
                </c:pt>
                <c:pt idx="164">
                  <c:v>7.2777799999999999</c:v>
                </c:pt>
                <c:pt idx="165">
                  <c:v>7.2916699999999999</c:v>
                </c:pt>
                <c:pt idx="166">
                  <c:v>7.3055599999999998</c:v>
                </c:pt>
                <c:pt idx="167">
                  <c:v>7.3194400000000002</c:v>
                </c:pt>
                <c:pt idx="168">
                  <c:v>7.3333300000000001</c:v>
                </c:pt>
                <c:pt idx="169">
                  <c:v>7.3472200000000001</c:v>
                </c:pt>
                <c:pt idx="170">
                  <c:v>7.36111</c:v>
                </c:pt>
                <c:pt idx="171">
                  <c:v>7.375</c:v>
                </c:pt>
                <c:pt idx="172">
                  <c:v>7.38889</c:v>
                </c:pt>
                <c:pt idx="173">
                  <c:v>7.4027799999999999</c:v>
                </c:pt>
                <c:pt idx="174">
                  <c:v>7.4166699999999999</c:v>
                </c:pt>
                <c:pt idx="175">
                  <c:v>7.4305599999999998</c:v>
                </c:pt>
                <c:pt idx="176">
                  <c:v>7.4444400000000002</c:v>
                </c:pt>
                <c:pt idx="177">
                  <c:v>7.4583300000000001</c:v>
                </c:pt>
                <c:pt idx="178">
                  <c:v>7.4722200000000001</c:v>
                </c:pt>
                <c:pt idx="179">
                  <c:v>7.48611</c:v>
                </c:pt>
                <c:pt idx="180">
                  <c:v>7.5</c:v>
                </c:pt>
                <c:pt idx="181">
                  <c:v>7.51389</c:v>
                </c:pt>
                <c:pt idx="182">
                  <c:v>7.5277799999999999</c:v>
                </c:pt>
                <c:pt idx="183">
                  <c:v>7.5416699999999999</c:v>
                </c:pt>
                <c:pt idx="184">
                  <c:v>7.5555599999999998</c:v>
                </c:pt>
                <c:pt idx="185">
                  <c:v>7.5694400000000002</c:v>
                </c:pt>
                <c:pt idx="186">
                  <c:v>7.5833300000000001</c:v>
                </c:pt>
                <c:pt idx="187">
                  <c:v>7.5972200000000001</c:v>
                </c:pt>
                <c:pt idx="188">
                  <c:v>7.61111</c:v>
                </c:pt>
                <c:pt idx="189">
                  <c:v>7.625</c:v>
                </c:pt>
                <c:pt idx="190">
                  <c:v>7.63889</c:v>
                </c:pt>
                <c:pt idx="191">
                  <c:v>7.6527799999999999</c:v>
                </c:pt>
                <c:pt idx="192">
                  <c:v>7.6666699999999999</c:v>
                </c:pt>
                <c:pt idx="193">
                  <c:v>7.6805599999999998</c:v>
                </c:pt>
                <c:pt idx="194">
                  <c:v>7.6944400000000002</c:v>
                </c:pt>
                <c:pt idx="195">
                  <c:v>7.7083300000000001</c:v>
                </c:pt>
                <c:pt idx="196">
                  <c:v>7.7222200000000001</c:v>
                </c:pt>
                <c:pt idx="197">
                  <c:v>7.73611</c:v>
                </c:pt>
                <c:pt idx="198">
                  <c:v>7.75</c:v>
                </c:pt>
                <c:pt idx="199">
                  <c:v>7.76389</c:v>
                </c:pt>
                <c:pt idx="200">
                  <c:v>7.7777799999999999</c:v>
                </c:pt>
                <c:pt idx="201">
                  <c:v>7.7916699999999999</c:v>
                </c:pt>
                <c:pt idx="202">
                  <c:v>7.8055599999999998</c:v>
                </c:pt>
                <c:pt idx="203">
                  <c:v>7.8194400000000002</c:v>
                </c:pt>
                <c:pt idx="204">
                  <c:v>7.8333300000000001</c:v>
                </c:pt>
                <c:pt idx="205">
                  <c:v>7.8472200000000001</c:v>
                </c:pt>
                <c:pt idx="206">
                  <c:v>7.86111</c:v>
                </c:pt>
                <c:pt idx="207">
                  <c:v>7.875</c:v>
                </c:pt>
                <c:pt idx="208">
                  <c:v>7.88889</c:v>
                </c:pt>
                <c:pt idx="209">
                  <c:v>7.9027799999999999</c:v>
                </c:pt>
                <c:pt idx="210">
                  <c:v>7.9166699999999999</c:v>
                </c:pt>
                <c:pt idx="211">
                  <c:v>7.9305599999999998</c:v>
                </c:pt>
                <c:pt idx="212">
                  <c:v>7.9444400000000002</c:v>
                </c:pt>
                <c:pt idx="213">
                  <c:v>7.9583300000000001</c:v>
                </c:pt>
                <c:pt idx="214">
                  <c:v>7.9722200000000001</c:v>
                </c:pt>
                <c:pt idx="215">
                  <c:v>7.98611</c:v>
                </c:pt>
              </c:numCache>
            </c:numRef>
          </c:cat>
          <c:val>
            <c:numRef>
              <c:f>FSvysl!$F$2:$F$217</c:f>
              <c:numCache>
                <c:formatCode>0.000</c:formatCode>
                <c:ptCount val="2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3.2110092000000003</c:v>
                </c:pt>
                <c:pt idx="19">
                  <c:v>13.66972488</c:v>
                </c:pt>
                <c:pt idx="20">
                  <c:v>68.440367520000009</c:v>
                </c:pt>
                <c:pt idx="21">
                  <c:v>129.81651480000002</c:v>
                </c:pt>
                <c:pt idx="22">
                  <c:v>172.84403807999999</c:v>
                </c:pt>
                <c:pt idx="23">
                  <c:v>221.83486416000002</c:v>
                </c:pt>
                <c:pt idx="24">
                  <c:v>274.86238752000003</c:v>
                </c:pt>
                <c:pt idx="25">
                  <c:v>323.57798424000003</c:v>
                </c:pt>
                <c:pt idx="26">
                  <c:v>371.65137912000006</c:v>
                </c:pt>
                <c:pt idx="27">
                  <c:v>413.21101247999997</c:v>
                </c:pt>
                <c:pt idx="28">
                  <c:v>452.11009536</c:v>
                </c:pt>
                <c:pt idx="29">
                  <c:v>483.66972864000007</c:v>
                </c:pt>
                <c:pt idx="30">
                  <c:v>516.69725184000004</c:v>
                </c:pt>
                <c:pt idx="31">
                  <c:v>539.44954559999996</c:v>
                </c:pt>
                <c:pt idx="32">
                  <c:v>559.26605952</c:v>
                </c:pt>
                <c:pt idx="33">
                  <c:v>571.00917888000004</c:v>
                </c:pt>
                <c:pt idx="34">
                  <c:v>577.61468352000009</c:v>
                </c:pt>
                <c:pt idx="35">
                  <c:v>577.61468352000009</c:v>
                </c:pt>
                <c:pt idx="36">
                  <c:v>579.81651840000006</c:v>
                </c:pt>
                <c:pt idx="37">
                  <c:v>566.60550912000008</c:v>
                </c:pt>
                <c:pt idx="38">
                  <c:v>553.39449983999998</c:v>
                </c:pt>
                <c:pt idx="39">
                  <c:v>532.84404096000003</c:v>
                </c:pt>
                <c:pt idx="40">
                  <c:v>501.28440768000007</c:v>
                </c:pt>
                <c:pt idx="41">
                  <c:v>471.19266432000006</c:v>
                </c:pt>
                <c:pt idx="42">
                  <c:v>438.89908608000002</c:v>
                </c:pt>
                <c:pt idx="43">
                  <c:v>394.86238848000005</c:v>
                </c:pt>
                <c:pt idx="44">
                  <c:v>258.89908464000001</c:v>
                </c:pt>
                <c:pt idx="45">
                  <c:v>310.45871807999998</c:v>
                </c:pt>
                <c:pt idx="46">
                  <c:v>255.32110296000002</c:v>
                </c:pt>
                <c:pt idx="47">
                  <c:v>197.06422176000001</c:v>
                </c:pt>
                <c:pt idx="48">
                  <c:v>149.72477183999999</c:v>
                </c:pt>
                <c:pt idx="49">
                  <c:v>101.19266136</c:v>
                </c:pt>
                <c:pt idx="50">
                  <c:v>56.605505040000004</c:v>
                </c:pt>
                <c:pt idx="51">
                  <c:v>20.36697264</c:v>
                </c:pt>
                <c:pt idx="52">
                  <c:v>1.8348624000000002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3.1192660800000005</c:v>
                </c:pt>
                <c:pt idx="91">
                  <c:v>15.137614800000001</c:v>
                </c:pt>
                <c:pt idx="92">
                  <c:v>56.605505040000004</c:v>
                </c:pt>
                <c:pt idx="93">
                  <c:v>94.587156719999996</c:v>
                </c:pt>
                <c:pt idx="94">
                  <c:v>45.504587520000001</c:v>
                </c:pt>
                <c:pt idx="95">
                  <c:v>80.275230000000008</c:v>
                </c:pt>
                <c:pt idx="96">
                  <c:v>199.63302912000003</c:v>
                </c:pt>
                <c:pt idx="97">
                  <c:v>125.59633128</c:v>
                </c:pt>
                <c:pt idx="98">
                  <c:v>92.018349359999988</c:v>
                </c:pt>
                <c:pt idx="99">
                  <c:v>103.30275311999999</c:v>
                </c:pt>
                <c:pt idx="100">
                  <c:v>191.55963456000001</c:v>
                </c:pt>
                <c:pt idx="101">
                  <c:v>208.16513928000003</c:v>
                </c:pt>
                <c:pt idx="102">
                  <c:v>175.32110232000002</c:v>
                </c:pt>
                <c:pt idx="103">
                  <c:v>155.68807464000002</c:v>
                </c:pt>
                <c:pt idx="104">
                  <c:v>204.22018512</c:v>
                </c:pt>
                <c:pt idx="105">
                  <c:v>201.83486400000004</c:v>
                </c:pt>
                <c:pt idx="106">
                  <c:v>273.30275448000003</c:v>
                </c:pt>
                <c:pt idx="107">
                  <c:v>497.61468288000003</c:v>
                </c:pt>
                <c:pt idx="108">
                  <c:v>529.17431615999999</c:v>
                </c:pt>
                <c:pt idx="109">
                  <c:v>427.15596671999998</c:v>
                </c:pt>
                <c:pt idx="110">
                  <c:v>503.48624256000005</c:v>
                </c:pt>
                <c:pt idx="111">
                  <c:v>468.99082944000003</c:v>
                </c:pt>
                <c:pt idx="112">
                  <c:v>556.33027967999999</c:v>
                </c:pt>
                <c:pt idx="113">
                  <c:v>440.36697600000002</c:v>
                </c:pt>
                <c:pt idx="114">
                  <c:v>434.49541632</c:v>
                </c:pt>
                <c:pt idx="115">
                  <c:v>402.20183808000007</c:v>
                </c:pt>
                <c:pt idx="116">
                  <c:v>275.87156184000003</c:v>
                </c:pt>
                <c:pt idx="117">
                  <c:v>200.55046032000001</c:v>
                </c:pt>
                <c:pt idx="118">
                  <c:v>219.81651552</c:v>
                </c:pt>
                <c:pt idx="119">
                  <c:v>120.82568904</c:v>
                </c:pt>
                <c:pt idx="120">
                  <c:v>71.376147360000004</c:v>
                </c:pt>
                <c:pt idx="121">
                  <c:v>53.944954559999999</c:v>
                </c:pt>
                <c:pt idx="122">
                  <c:v>27.798165360000002</c:v>
                </c:pt>
                <c:pt idx="123">
                  <c:v>16.9724772</c:v>
                </c:pt>
                <c:pt idx="124">
                  <c:v>1.19266056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1.19266056</c:v>
                </c:pt>
                <c:pt idx="163">
                  <c:v>16.422018479999998</c:v>
                </c:pt>
                <c:pt idx="164">
                  <c:v>68.165138159999998</c:v>
                </c:pt>
                <c:pt idx="165">
                  <c:v>85.41284472000001</c:v>
                </c:pt>
                <c:pt idx="166">
                  <c:v>48.990826080000005</c:v>
                </c:pt>
                <c:pt idx="167">
                  <c:v>206.42202</c:v>
                </c:pt>
                <c:pt idx="168">
                  <c:v>343.57798440000005</c:v>
                </c:pt>
                <c:pt idx="169">
                  <c:v>128.89908360000001</c:v>
                </c:pt>
                <c:pt idx="170">
                  <c:v>196.97247863999999</c:v>
                </c:pt>
                <c:pt idx="171">
                  <c:v>192.29357952000001</c:v>
                </c:pt>
                <c:pt idx="172">
                  <c:v>326.05504847999998</c:v>
                </c:pt>
                <c:pt idx="173">
                  <c:v>246.69724968000003</c:v>
                </c:pt>
                <c:pt idx="174">
                  <c:v>108.2568816</c:v>
                </c:pt>
                <c:pt idx="175">
                  <c:v>215.13761640000004</c:v>
                </c:pt>
                <c:pt idx="176">
                  <c:v>350.73394776000004</c:v>
                </c:pt>
                <c:pt idx="177">
                  <c:v>322.29358056000001</c:v>
                </c:pt>
                <c:pt idx="178">
                  <c:v>391.92660864000004</c:v>
                </c:pt>
                <c:pt idx="179">
                  <c:v>343.57798440000005</c:v>
                </c:pt>
                <c:pt idx="180">
                  <c:v>429.35780160000002</c:v>
                </c:pt>
                <c:pt idx="181">
                  <c:v>357.24770928000004</c:v>
                </c:pt>
                <c:pt idx="182">
                  <c:v>540.18349056</c:v>
                </c:pt>
                <c:pt idx="183">
                  <c:v>293.85321335999998</c:v>
                </c:pt>
                <c:pt idx="184">
                  <c:v>339.81651648000002</c:v>
                </c:pt>
                <c:pt idx="185">
                  <c:v>311.19266304000001</c:v>
                </c:pt>
                <c:pt idx="186">
                  <c:v>110.64220272</c:v>
                </c:pt>
                <c:pt idx="187">
                  <c:v>106.69724856000001</c:v>
                </c:pt>
                <c:pt idx="188">
                  <c:v>169.08257016000002</c:v>
                </c:pt>
                <c:pt idx="189">
                  <c:v>160.27523064000002</c:v>
                </c:pt>
                <c:pt idx="190">
                  <c:v>129.63302856000001</c:v>
                </c:pt>
                <c:pt idx="191">
                  <c:v>79.816514400000003</c:v>
                </c:pt>
                <c:pt idx="192">
                  <c:v>62.935780320000006</c:v>
                </c:pt>
                <c:pt idx="193">
                  <c:v>31.6513764</c:v>
                </c:pt>
                <c:pt idx="194">
                  <c:v>31.926605760000001</c:v>
                </c:pt>
                <c:pt idx="195">
                  <c:v>12.93577992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4C-4BD6-BFE1-B958DDAF4B6B}"/>
            </c:ext>
          </c:extLst>
        </c:ser>
        <c:ser>
          <c:idx val="1"/>
          <c:order val="1"/>
          <c:tx>
            <c:strRef>
              <c:f>FSvysl!$G$1</c:f>
              <c:strCache>
                <c:ptCount val="1"/>
                <c:pt idx="0">
                  <c:v>Měřená rychlost transpirace [l.hod-1]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FSvysl!$E$2:$E$217</c:f>
              <c:numCache>
                <c:formatCode>h:mm</c:formatCode>
                <c:ptCount val="216"/>
                <c:pt idx="0">
                  <c:v>5</c:v>
                </c:pt>
                <c:pt idx="1">
                  <c:v>5.01389</c:v>
                </c:pt>
                <c:pt idx="2">
                  <c:v>5.0277799999999999</c:v>
                </c:pt>
                <c:pt idx="3">
                  <c:v>5.0416699999999999</c:v>
                </c:pt>
                <c:pt idx="4">
                  <c:v>5.0555599999999998</c:v>
                </c:pt>
                <c:pt idx="5">
                  <c:v>5.0694400000000002</c:v>
                </c:pt>
                <c:pt idx="6">
                  <c:v>5.0833300000000001</c:v>
                </c:pt>
                <c:pt idx="7">
                  <c:v>5.0972200000000001</c:v>
                </c:pt>
                <c:pt idx="8">
                  <c:v>5.11111</c:v>
                </c:pt>
                <c:pt idx="9">
                  <c:v>5.125</c:v>
                </c:pt>
                <c:pt idx="10">
                  <c:v>5.13889</c:v>
                </c:pt>
                <c:pt idx="11">
                  <c:v>5.1527799999999999</c:v>
                </c:pt>
                <c:pt idx="12">
                  <c:v>5.1666699999999999</c:v>
                </c:pt>
                <c:pt idx="13">
                  <c:v>5.1805599999999998</c:v>
                </c:pt>
                <c:pt idx="14">
                  <c:v>5.1944400000000002</c:v>
                </c:pt>
                <c:pt idx="15">
                  <c:v>5.2083300000000001</c:v>
                </c:pt>
                <c:pt idx="16">
                  <c:v>5.2222200000000001</c:v>
                </c:pt>
                <c:pt idx="17">
                  <c:v>5.23611</c:v>
                </c:pt>
                <c:pt idx="18">
                  <c:v>5.25</c:v>
                </c:pt>
                <c:pt idx="19">
                  <c:v>5.26389</c:v>
                </c:pt>
                <c:pt idx="20">
                  <c:v>5.2777799999999999</c:v>
                </c:pt>
                <c:pt idx="21">
                  <c:v>5.2916699999999999</c:v>
                </c:pt>
                <c:pt idx="22">
                  <c:v>5.3055599999999998</c:v>
                </c:pt>
                <c:pt idx="23">
                  <c:v>5.3194400000000002</c:v>
                </c:pt>
                <c:pt idx="24">
                  <c:v>5.3333300000000001</c:v>
                </c:pt>
                <c:pt idx="25">
                  <c:v>5.3472200000000001</c:v>
                </c:pt>
                <c:pt idx="26">
                  <c:v>5.36111</c:v>
                </c:pt>
                <c:pt idx="27">
                  <c:v>5.375</c:v>
                </c:pt>
                <c:pt idx="28">
                  <c:v>5.38889</c:v>
                </c:pt>
                <c:pt idx="29">
                  <c:v>5.4027799999999999</c:v>
                </c:pt>
                <c:pt idx="30">
                  <c:v>5.4166699999999999</c:v>
                </c:pt>
                <c:pt idx="31">
                  <c:v>5.4305599999999998</c:v>
                </c:pt>
                <c:pt idx="32">
                  <c:v>5.4444400000000002</c:v>
                </c:pt>
                <c:pt idx="33">
                  <c:v>5.4583300000000001</c:v>
                </c:pt>
                <c:pt idx="34">
                  <c:v>5.4722200000000001</c:v>
                </c:pt>
                <c:pt idx="35">
                  <c:v>5.48611</c:v>
                </c:pt>
                <c:pt idx="36">
                  <c:v>5.5</c:v>
                </c:pt>
                <c:pt idx="37">
                  <c:v>5.51389</c:v>
                </c:pt>
                <c:pt idx="38">
                  <c:v>5.5277799999999999</c:v>
                </c:pt>
                <c:pt idx="39">
                  <c:v>5.5416699999999999</c:v>
                </c:pt>
                <c:pt idx="40">
                  <c:v>5.5555599999999998</c:v>
                </c:pt>
                <c:pt idx="41">
                  <c:v>5.5694400000000002</c:v>
                </c:pt>
                <c:pt idx="42">
                  <c:v>5.5833300000000001</c:v>
                </c:pt>
                <c:pt idx="43">
                  <c:v>5.5972200000000001</c:v>
                </c:pt>
                <c:pt idx="44">
                  <c:v>5.61111</c:v>
                </c:pt>
                <c:pt idx="45">
                  <c:v>5.625</c:v>
                </c:pt>
                <c:pt idx="46">
                  <c:v>5.63889</c:v>
                </c:pt>
                <c:pt idx="47">
                  <c:v>5.6527799999999999</c:v>
                </c:pt>
                <c:pt idx="48">
                  <c:v>5.6666699999999999</c:v>
                </c:pt>
                <c:pt idx="49">
                  <c:v>5.6805599999999998</c:v>
                </c:pt>
                <c:pt idx="50">
                  <c:v>5.6944400000000002</c:v>
                </c:pt>
                <c:pt idx="51">
                  <c:v>5.7083300000000001</c:v>
                </c:pt>
                <c:pt idx="52">
                  <c:v>5.7222200000000001</c:v>
                </c:pt>
                <c:pt idx="53">
                  <c:v>5.73611</c:v>
                </c:pt>
                <c:pt idx="54">
                  <c:v>5.75</c:v>
                </c:pt>
                <c:pt idx="55">
                  <c:v>5.76389</c:v>
                </c:pt>
                <c:pt idx="56">
                  <c:v>5.7777799999999999</c:v>
                </c:pt>
                <c:pt idx="57">
                  <c:v>5.7916699999999999</c:v>
                </c:pt>
                <c:pt idx="58">
                  <c:v>5.8055599999999998</c:v>
                </c:pt>
                <c:pt idx="59">
                  <c:v>5.8194400000000002</c:v>
                </c:pt>
                <c:pt idx="60">
                  <c:v>5.8333300000000001</c:v>
                </c:pt>
                <c:pt idx="61">
                  <c:v>5.8472200000000001</c:v>
                </c:pt>
                <c:pt idx="62">
                  <c:v>5.86111</c:v>
                </c:pt>
                <c:pt idx="63">
                  <c:v>5.875</c:v>
                </c:pt>
                <c:pt idx="64">
                  <c:v>5.88889</c:v>
                </c:pt>
                <c:pt idx="65">
                  <c:v>5.9027799999999999</c:v>
                </c:pt>
                <c:pt idx="66">
                  <c:v>5.9166699999999999</c:v>
                </c:pt>
                <c:pt idx="67">
                  <c:v>5.9305599999999998</c:v>
                </c:pt>
                <c:pt idx="68">
                  <c:v>5.9444400000000002</c:v>
                </c:pt>
                <c:pt idx="69">
                  <c:v>5.9583300000000001</c:v>
                </c:pt>
                <c:pt idx="70">
                  <c:v>5.9722200000000001</c:v>
                </c:pt>
                <c:pt idx="71">
                  <c:v>5.98611</c:v>
                </c:pt>
                <c:pt idx="72">
                  <c:v>6</c:v>
                </c:pt>
                <c:pt idx="73">
                  <c:v>6.01389</c:v>
                </c:pt>
                <c:pt idx="74">
                  <c:v>6.0277799999999999</c:v>
                </c:pt>
                <c:pt idx="75">
                  <c:v>6.0416699999999999</c:v>
                </c:pt>
                <c:pt idx="76">
                  <c:v>6.0555599999999998</c:v>
                </c:pt>
                <c:pt idx="77">
                  <c:v>6.0694400000000002</c:v>
                </c:pt>
                <c:pt idx="78">
                  <c:v>6.0833300000000001</c:v>
                </c:pt>
                <c:pt idx="79">
                  <c:v>6.0972200000000001</c:v>
                </c:pt>
                <c:pt idx="80">
                  <c:v>6.11111</c:v>
                </c:pt>
                <c:pt idx="81">
                  <c:v>6.125</c:v>
                </c:pt>
                <c:pt idx="82">
                  <c:v>6.13889</c:v>
                </c:pt>
                <c:pt idx="83">
                  <c:v>6.1527799999999999</c:v>
                </c:pt>
                <c:pt idx="84">
                  <c:v>6.1666699999999999</c:v>
                </c:pt>
                <c:pt idx="85">
                  <c:v>6.1805599999999998</c:v>
                </c:pt>
                <c:pt idx="86">
                  <c:v>6.1944400000000002</c:v>
                </c:pt>
                <c:pt idx="87">
                  <c:v>6.2083300000000001</c:v>
                </c:pt>
                <c:pt idx="88">
                  <c:v>6.2222200000000001</c:v>
                </c:pt>
                <c:pt idx="89">
                  <c:v>6.23611</c:v>
                </c:pt>
                <c:pt idx="90">
                  <c:v>6.25</c:v>
                </c:pt>
                <c:pt idx="91">
                  <c:v>6.26389</c:v>
                </c:pt>
                <c:pt idx="92">
                  <c:v>6.2777799999999999</c:v>
                </c:pt>
                <c:pt idx="93">
                  <c:v>6.2916699999999999</c:v>
                </c:pt>
                <c:pt idx="94">
                  <c:v>6.3055599999999998</c:v>
                </c:pt>
                <c:pt idx="95">
                  <c:v>6.3194400000000002</c:v>
                </c:pt>
                <c:pt idx="96">
                  <c:v>6.3333300000000001</c:v>
                </c:pt>
                <c:pt idx="97">
                  <c:v>6.3472200000000001</c:v>
                </c:pt>
                <c:pt idx="98">
                  <c:v>6.36111</c:v>
                </c:pt>
                <c:pt idx="99">
                  <c:v>6.375</c:v>
                </c:pt>
                <c:pt idx="100">
                  <c:v>6.38889</c:v>
                </c:pt>
                <c:pt idx="101">
                  <c:v>6.4027799999999999</c:v>
                </c:pt>
                <c:pt idx="102">
                  <c:v>6.4166699999999999</c:v>
                </c:pt>
                <c:pt idx="103">
                  <c:v>6.4305599999999998</c:v>
                </c:pt>
                <c:pt idx="104">
                  <c:v>6.4444400000000002</c:v>
                </c:pt>
                <c:pt idx="105">
                  <c:v>6.4583300000000001</c:v>
                </c:pt>
                <c:pt idx="106">
                  <c:v>6.4722200000000001</c:v>
                </c:pt>
                <c:pt idx="107">
                  <c:v>6.48611</c:v>
                </c:pt>
                <c:pt idx="108">
                  <c:v>6.5</c:v>
                </c:pt>
                <c:pt idx="109">
                  <c:v>6.51389</c:v>
                </c:pt>
                <c:pt idx="110">
                  <c:v>6.5277799999999999</c:v>
                </c:pt>
                <c:pt idx="111">
                  <c:v>6.5416699999999999</c:v>
                </c:pt>
                <c:pt idx="112">
                  <c:v>6.5555599999999998</c:v>
                </c:pt>
                <c:pt idx="113">
                  <c:v>6.5694400000000002</c:v>
                </c:pt>
                <c:pt idx="114">
                  <c:v>6.5833300000000001</c:v>
                </c:pt>
                <c:pt idx="115">
                  <c:v>6.5972200000000001</c:v>
                </c:pt>
                <c:pt idx="116">
                  <c:v>6.61111</c:v>
                </c:pt>
                <c:pt idx="117">
                  <c:v>6.625</c:v>
                </c:pt>
                <c:pt idx="118">
                  <c:v>6.63889</c:v>
                </c:pt>
                <c:pt idx="119">
                  <c:v>6.6527799999999999</c:v>
                </c:pt>
                <c:pt idx="120">
                  <c:v>6.6666699999999999</c:v>
                </c:pt>
                <c:pt idx="121">
                  <c:v>6.6805599999999998</c:v>
                </c:pt>
                <c:pt idx="122">
                  <c:v>6.6944400000000002</c:v>
                </c:pt>
                <c:pt idx="123">
                  <c:v>6.7083300000000001</c:v>
                </c:pt>
                <c:pt idx="124">
                  <c:v>6.7222200000000001</c:v>
                </c:pt>
                <c:pt idx="125">
                  <c:v>6.73611</c:v>
                </c:pt>
                <c:pt idx="126">
                  <c:v>6.75</c:v>
                </c:pt>
                <c:pt idx="127">
                  <c:v>6.76389</c:v>
                </c:pt>
                <c:pt idx="128">
                  <c:v>6.7777799999999999</c:v>
                </c:pt>
                <c:pt idx="129">
                  <c:v>6.7916699999999999</c:v>
                </c:pt>
                <c:pt idx="130">
                  <c:v>6.8055599999999998</c:v>
                </c:pt>
                <c:pt idx="131">
                  <c:v>6.8194400000000002</c:v>
                </c:pt>
                <c:pt idx="132">
                  <c:v>6.8333300000000001</c:v>
                </c:pt>
                <c:pt idx="133">
                  <c:v>6.8472200000000001</c:v>
                </c:pt>
                <c:pt idx="134">
                  <c:v>6.86111</c:v>
                </c:pt>
                <c:pt idx="135">
                  <c:v>6.875</c:v>
                </c:pt>
                <c:pt idx="136">
                  <c:v>6.88889</c:v>
                </c:pt>
                <c:pt idx="137">
                  <c:v>6.9027799999999999</c:v>
                </c:pt>
                <c:pt idx="138">
                  <c:v>6.9166699999999999</c:v>
                </c:pt>
                <c:pt idx="139">
                  <c:v>6.9305599999999998</c:v>
                </c:pt>
                <c:pt idx="140">
                  <c:v>6.9444400000000002</c:v>
                </c:pt>
                <c:pt idx="141">
                  <c:v>6.9583300000000001</c:v>
                </c:pt>
                <c:pt idx="142">
                  <c:v>6.9722200000000001</c:v>
                </c:pt>
                <c:pt idx="143">
                  <c:v>6.98611</c:v>
                </c:pt>
                <c:pt idx="144">
                  <c:v>7</c:v>
                </c:pt>
                <c:pt idx="145">
                  <c:v>7.01389</c:v>
                </c:pt>
                <c:pt idx="146">
                  <c:v>7.0277799999999999</c:v>
                </c:pt>
                <c:pt idx="147">
                  <c:v>7.0416699999999999</c:v>
                </c:pt>
                <c:pt idx="148">
                  <c:v>7.0555599999999998</c:v>
                </c:pt>
                <c:pt idx="149">
                  <c:v>7.0694400000000002</c:v>
                </c:pt>
                <c:pt idx="150">
                  <c:v>7.0833300000000001</c:v>
                </c:pt>
                <c:pt idx="151">
                  <c:v>7.0972200000000001</c:v>
                </c:pt>
                <c:pt idx="152">
                  <c:v>7.11111</c:v>
                </c:pt>
                <c:pt idx="153">
                  <c:v>7.125</c:v>
                </c:pt>
                <c:pt idx="154">
                  <c:v>7.13889</c:v>
                </c:pt>
                <c:pt idx="155">
                  <c:v>7.1527799999999999</c:v>
                </c:pt>
                <c:pt idx="156">
                  <c:v>7.1666699999999999</c:v>
                </c:pt>
                <c:pt idx="157">
                  <c:v>7.1805599999999998</c:v>
                </c:pt>
                <c:pt idx="158">
                  <c:v>7.1944400000000002</c:v>
                </c:pt>
                <c:pt idx="159">
                  <c:v>7.2083300000000001</c:v>
                </c:pt>
                <c:pt idx="160">
                  <c:v>7.2222200000000001</c:v>
                </c:pt>
                <c:pt idx="161">
                  <c:v>7.23611</c:v>
                </c:pt>
                <c:pt idx="162">
                  <c:v>7.25</c:v>
                </c:pt>
                <c:pt idx="163">
                  <c:v>7.26389</c:v>
                </c:pt>
                <c:pt idx="164">
                  <c:v>7.2777799999999999</c:v>
                </c:pt>
                <c:pt idx="165">
                  <c:v>7.2916699999999999</c:v>
                </c:pt>
                <c:pt idx="166">
                  <c:v>7.3055599999999998</c:v>
                </c:pt>
                <c:pt idx="167">
                  <c:v>7.3194400000000002</c:v>
                </c:pt>
                <c:pt idx="168">
                  <c:v>7.3333300000000001</c:v>
                </c:pt>
                <c:pt idx="169">
                  <c:v>7.3472200000000001</c:v>
                </c:pt>
                <c:pt idx="170">
                  <c:v>7.36111</c:v>
                </c:pt>
                <c:pt idx="171">
                  <c:v>7.375</c:v>
                </c:pt>
                <c:pt idx="172">
                  <c:v>7.38889</c:v>
                </c:pt>
                <c:pt idx="173">
                  <c:v>7.4027799999999999</c:v>
                </c:pt>
                <c:pt idx="174">
                  <c:v>7.4166699999999999</c:v>
                </c:pt>
                <c:pt idx="175">
                  <c:v>7.4305599999999998</c:v>
                </c:pt>
                <c:pt idx="176">
                  <c:v>7.4444400000000002</c:v>
                </c:pt>
                <c:pt idx="177">
                  <c:v>7.4583300000000001</c:v>
                </c:pt>
                <c:pt idx="178">
                  <c:v>7.4722200000000001</c:v>
                </c:pt>
                <c:pt idx="179">
                  <c:v>7.48611</c:v>
                </c:pt>
                <c:pt idx="180">
                  <c:v>7.5</c:v>
                </c:pt>
                <c:pt idx="181">
                  <c:v>7.51389</c:v>
                </c:pt>
                <c:pt idx="182">
                  <c:v>7.5277799999999999</c:v>
                </c:pt>
                <c:pt idx="183">
                  <c:v>7.5416699999999999</c:v>
                </c:pt>
                <c:pt idx="184">
                  <c:v>7.5555599999999998</c:v>
                </c:pt>
                <c:pt idx="185">
                  <c:v>7.5694400000000002</c:v>
                </c:pt>
                <c:pt idx="186">
                  <c:v>7.5833300000000001</c:v>
                </c:pt>
                <c:pt idx="187">
                  <c:v>7.5972200000000001</c:v>
                </c:pt>
                <c:pt idx="188">
                  <c:v>7.61111</c:v>
                </c:pt>
                <c:pt idx="189">
                  <c:v>7.625</c:v>
                </c:pt>
                <c:pt idx="190">
                  <c:v>7.63889</c:v>
                </c:pt>
                <c:pt idx="191">
                  <c:v>7.6527799999999999</c:v>
                </c:pt>
                <c:pt idx="192">
                  <c:v>7.6666699999999999</c:v>
                </c:pt>
                <c:pt idx="193">
                  <c:v>7.6805599999999998</c:v>
                </c:pt>
                <c:pt idx="194">
                  <c:v>7.6944400000000002</c:v>
                </c:pt>
                <c:pt idx="195">
                  <c:v>7.7083300000000001</c:v>
                </c:pt>
                <c:pt idx="196">
                  <c:v>7.7222200000000001</c:v>
                </c:pt>
                <c:pt idx="197">
                  <c:v>7.73611</c:v>
                </c:pt>
                <c:pt idx="198">
                  <c:v>7.75</c:v>
                </c:pt>
                <c:pt idx="199">
                  <c:v>7.76389</c:v>
                </c:pt>
                <c:pt idx="200">
                  <c:v>7.7777799999999999</c:v>
                </c:pt>
                <c:pt idx="201">
                  <c:v>7.7916699999999999</c:v>
                </c:pt>
                <c:pt idx="202">
                  <c:v>7.8055599999999998</c:v>
                </c:pt>
                <c:pt idx="203">
                  <c:v>7.8194400000000002</c:v>
                </c:pt>
                <c:pt idx="204">
                  <c:v>7.8333300000000001</c:v>
                </c:pt>
                <c:pt idx="205">
                  <c:v>7.8472200000000001</c:v>
                </c:pt>
                <c:pt idx="206">
                  <c:v>7.86111</c:v>
                </c:pt>
                <c:pt idx="207">
                  <c:v>7.875</c:v>
                </c:pt>
                <c:pt idx="208">
                  <c:v>7.88889</c:v>
                </c:pt>
                <c:pt idx="209">
                  <c:v>7.9027799999999999</c:v>
                </c:pt>
                <c:pt idx="210">
                  <c:v>7.9166699999999999</c:v>
                </c:pt>
                <c:pt idx="211">
                  <c:v>7.9305599999999998</c:v>
                </c:pt>
                <c:pt idx="212">
                  <c:v>7.9444400000000002</c:v>
                </c:pt>
                <c:pt idx="213">
                  <c:v>7.9583300000000001</c:v>
                </c:pt>
                <c:pt idx="214">
                  <c:v>7.9722200000000001</c:v>
                </c:pt>
                <c:pt idx="215">
                  <c:v>7.98611</c:v>
                </c:pt>
              </c:numCache>
            </c:numRef>
          </c:cat>
          <c:val>
            <c:numRef>
              <c:f>FSvysl!$G$2:$G$217</c:f>
              <c:numCache>
                <c:formatCode>0.000</c:formatCode>
                <c:ptCount val="216"/>
                <c:pt idx="0">
                  <c:v>120.92374800923712</c:v>
                </c:pt>
                <c:pt idx="1">
                  <c:v>114.72095797499603</c:v>
                </c:pt>
                <c:pt idx="2">
                  <c:v>115.36228304666346</c:v>
                </c:pt>
                <c:pt idx="3">
                  <c:v>141.75935557015447</c:v>
                </c:pt>
                <c:pt idx="4">
                  <c:v>126.59127189839145</c:v>
                </c:pt>
                <c:pt idx="5">
                  <c:v>116.31847055661729</c:v>
                </c:pt>
                <c:pt idx="6">
                  <c:v>129.0107411610129</c:v>
                </c:pt>
                <c:pt idx="7">
                  <c:v>131.97376242236024</c:v>
                </c:pt>
                <c:pt idx="8">
                  <c:v>135.67091031613313</c:v>
                </c:pt>
                <c:pt idx="9">
                  <c:v>123.03995502866699</c:v>
                </c:pt>
                <c:pt idx="10">
                  <c:v>127.68831892021024</c:v>
                </c:pt>
                <c:pt idx="11">
                  <c:v>144.80357819716514</c:v>
                </c:pt>
                <c:pt idx="12">
                  <c:v>113.19636090539893</c:v>
                </c:pt>
                <c:pt idx="13">
                  <c:v>117.40226021261347</c:v>
                </c:pt>
                <c:pt idx="14">
                  <c:v>118.95171484312789</c:v>
                </c:pt>
                <c:pt idx="15">
                  <c:v>107.48740774804905</c:v>
                </c:pt>
                <c:pt idx="16">
                  <c:v>130.6165395962733</c:v>
                </c:pt>
                <c:pt idx="17">
                  <c:v>119.24669123268036</c:v>
                </c:pt>
                <c:pt idx="18">
                  <c:v>118.50593591734352</c:v>
                </c:pt>
                <c:pt idx="19">
                  <c:v>154.03236198041091</c:v>
                </c:pt>
                <c:pt idx="20">
                  <c:v>126.7089310200669</c:v>
                </c:pt>
                <c:pt idx="21">
                  <c:v>117.09734079869406</c:v>
                </c:pt>
                <c:pt idx="22">
                  <c:v>119.65601240245262</c:v>
                </c:pt>
                <c:pt idx="23">
                  <c:v>126.56144282529065</c:v>
                </c:pt>
                <c:pt idx="24">
                  <c:v>127.60711755454689</c:v>
                </c:pt>
                <c:pt idx="25">
                  <c:v>157.63007963051439</c:v>
                </c:pt>
                <c:pt idx="26">
                  <c:v>162.95125483755376</c:v>
                </c:pt>
                <c:pt idx="27">
                  <c:v>212.28025589265806</c:v>
                </c:pt>
                <c:pt idx="28">
                  <c:v>229.65071946169772</c:v>
                </c:pt>
                <c:pt idx="29">
                  <c:v>313.81344921563948</c:v>
                </c:pt>
                <c:pt idx="30">
                  <c:v>408.36332509157506</c:v>
                </c:pt>
                <c:pt idx="31">
                  <c:v>461.77228047857938</c:v>
                </c:pt>
                <c:pt idx="32">
                  <c:v>481.77101682194615</c:v>
                </c:pt>
                <c:pt idx="33">
                  <c:v>549.35541061474748</c:v>
                </c:pt>
                <c:pt idx="34">
                  <c:v>585.91425404124857</c:v>
                </c:pt>
                <c:pt idx="35">
                  <c:v>599.78808737458201</c:v>
                </c:pt>
                <c:pt idx="36">
                  <c:v>624.67879170648189</c:v>
                </c:pt>
                <c:pt idx="37">
                  <c:v>636.25744358178054</c:v>
                </c:pt>
                <c:pt idx="38">
                  <c:v>667.42716780140154</c:v>
                </c:pt>
                <c:pt idx="39">
                  <c:v>685.34946922280608</c:v>
                </c:pt>
                <c:pt idx="40">
                  <c:v>732.85558247730546</c:v>
                </c:pt>
                <c:pt idx="41">
                  <c:v>750.63371004538931</c:v>
                </c:pt>
                <c:pt idx="42">
                  <c:v>658.21329855470617</c:v>
                </c:pt>
                <c:pt idx="43">
                  <c:v>661.16306245023088</c:v>
                </c:pt>
                <c:pt idx="44">
                  <c:v>642.14868551919096</c:v>
                </c:pt>
                <c:pt idx="45">
                  <c:v>585.95402613871636</c:v>
                </c:pt>
                <c:pt idx="46">
                  <c:v>563.9600562390508</c:v>
                </c:pt>
                <c:pt idx="47">
                  <c:v>551.19155578117534</c:v>
                </c:pt>
                <c:pt idx="48">
                  <c:v>488.85873602484475</c:v>
                </c:pt>
                <c:pt idx="49">
                  <c:v>478.86102502388917</c:v>
                </c:pt>
                <c:pt idx="50">
                  <c:v>416.84638204730055</c:v>
                </c:pt>
                <c:pt idx="51">
                  <c:v>351.26716483516486</c:v>
                </c:pt>
                <c:pt idx="52">
                  <c:v>254.08735901417421</c:v>
                </c:pt>
                <c:pt idx="53">
                  <c:v>244.63982869485585</c:v>
                </c:pt>
                <c:pt idx="54">
                  <c:v>229.64574794951423</c:v>
                </c:pt>
                <c:pt idx="55">
                  <c:v>193.04381808408982</c:v>
                </c:pt>
                <c:pt idx="56">
                  <c:v>187.92813204730052</c:v>
                </c:pt>
                <c:pt idx="57">
                  <c:v>185.7638670767638</c:v>
                </c:pt>
                <c:pt idx="58">
                  <c:v>193.6072561315496</c:v>
                </c:pt>
                <c:pt idx="59">
                  <c:v>167.80345072861923</c:v>
                </c:pt>
                <c:pt idx="60">
                  <c:v>193.92046139910815</c:v>
                </c:pt>
                <c:pt idx="61">
                  <c:v>176.65108524446569</c:v>
                </c:pt>
                <c:pt idx="62">
                  <c:v>192.99576013298295</c:v>
                </c:pt>
                <c:pt idx="63">
                  <c:v>183.56645869167065</c:v>
                </c:pt>
                <c:pt idx="64">
                  <c:v>181.45853752587993</c:v>
                </c:pt>
                <c:pt idx="65">
                  <c:v>178.99266748287945</c:v>
                </c:pt>
                <c:pt idx="66">
                  <c:v>199.75038801958911</c:v>
                </c:pt>
                <c:pt idx="67">
                  <c:v>205.141164397197</c:v>
                </c:pt>
                <c:pt idx="68">
                  <c:v>213.80651013298296</c:v>
                </c:pt>
                <c:pt idx="69">
                  <c:v>192.91124442586397</c:v>
                </c:pt>
                <c:pt idx="70">
                  <c:v>193.27085047380154</c:v>
                </c:pt>
                <c:pt idx="71">
                  <c:v>201.90968147794234</c:v>
                </c:pt>
                <c:pt idx="72">
                  <c:v>178.93632367813345</c:v>
                </c:pt>
                <c:pt idx="73">
                  <c:v>192.90130140149705</c:v>
                </c:pt>
                <c:pt idx="74">
                  <c:v>151.29140159659181</c:v>
                </c:pt>
                <c:pt idx="75">
                  <c:v>158.71386928651057</c:v>
                </c:pt>
                <c:pt idx="76">
                  <c:v>196.19409963768115</c:v>
                </c:pt>
                <c:pt idx="77">
                  <c:v>192.65769730450708</c:v>
                </c:pt>
                <c:pt idx="78">
                  <c:v>182.24900796305147</c:v>
                </c:pt>
                <c:pt idx="79">
                  <c:v>161.75312040133778</c:v>
                </c:pt>
                <c:pt idx="80">
                  <c:v>158.14877406832298</c:v>
                </c:pt>
                <c:pt idx="81">
                  <c:v>164.66974088230609</c:v>
                </c:pt>
                <c:pt idx="82">
                  <c:v>129.58909374502309</c:v>
                </c:pt>
                <c:pt idx="83">
                  <c:v>170.55435413680522</c:v>
                </c:pt>
                <c:pt idx="84">
                  <c:v>148.69958657827681</c:v>
                </c:pt>
                <c:pt idx="85">
                  <c:v>160.55001445293837</c:v>
                </c:pt>
                <c:pt idx="86">
                  <c:v>153.42749466475553</c:v>
                </c:pt>
                <c:pt idx="87">
                  <c:v>146.15582951106865</c:v>
                </c:pt>
                <c:pt idx="88">
                  <c:v>163.17000137362638</c:v>
                </c:pt>
                <c:pt idx="89">
                  <c:v>143.04034854276156</c:v>
                </c:pt>
                <c:pt idx="90">
                  <c:v>147.02252980172003</c:v>
                </c:pt>
                <c:pt idx="91">
                  <c:v>148.63992843207515</c:v>
                </c:pt>
                <c:pt idx="92">
                  <c:v>127.17625316531294</c:v>
                </c:pt>
                <c:pt idx="93">
                  <c:v>130.23041881669056</c:v>
                </c:pt>
                <c:pt idx="94">
                  <c:v>130.7109983277592</c:v>
                </c:pt>
                <c:pt idx="95">
                  <c:v>147.90745897037743</c:v>
                </c:pt>
                <c:pt idx="96">
                  <c:v>140.32921723204333</c:v>
                </c:pt>
                <c:pt idx="97">
                  <c:v>166.00044897674789</c:v>
                </c:pt>
                <c:pt idx="98">
                  <c:v>181.55465342809364</c:v>
                </c:pt>
                <c:pt idx="99">
                  <c:v>168.45471882465361</c:v>
                </c:pt>
                <c:pt idx="100">
                  <c:v>191.70648130673675</c:v>
                </c:pt>
                <c:pt idx="101">
                  <c:v>202.43169025720658</c:v>
                </c:pt>
                <c:pt idx="102">
                  <c:v>193.26753613234595</c:v>
                </c:pt>
                <c:pt idx="103">
                  <c:v>199.84484675107501</c:v>
                </c:pt>
                <c:pt idx="104">
                  <c:v>208.1655009754738</c:v>
                </c:pt>
                <c:pt idx="105">
                  <c:v>243.43672274645644</c:v>
                </c:pt>
                <c:pt idx="106">
                  <c:v>228.53544356187288</c:v>
                </c:pt>
                <c:pt idx="107">
                  <c:v>281.73559543717153</c:v>
                </c:pt>
                <c:pt idx="108">
                  <c:v>332.86096956123589</c:v>
                </c:pt>
                <c:pt idx="109">
                  <c:v>399.427860527154</c:v>
                </c:pt>
                <c:pt idx="110">
                  <c:v>430.7517016244625</c:v>
                </c:pt>
                <c:pt idx="111">
                  <c:v>490.31870343605681</c:v>
                </c:pt>
                <c:pt idx="112">
                  <c:v>536.38804966953342</c:v>
                </c:pt>
                <c:pt idx="113">
                  <c:v>502.31330516403887</c:v>
                </c:pt>
                <c:pt idx="114">
                  <c:v>475.32959420289859</c:v>
                </c:pt>
                <c:pt idx="115">
                  <c:v>482.8166915512025</c:v>
                </c:pt>
                <c:pt idx="116">
                  <c:v>431.64160230530337</c:v>
                </c:pt>
                <c:pt idx="117">
                  <c:v>419.09350555422833</c:v>
                </c:pt>
                <c:pt idx="118">
                  <c:v>371.44321844640865</c:v>
                </c:pt>
                <c:pt idx="119">
                  <c:v>355.77301204411526</c:v>
                </c:pt>
                <c:pt idx="120">
                  <c:v>314.5707762382545</c:v>
                </c:pt>
                <c:pt idx="121">
                  <c:v>292.17079951027233</c:v>
                </c:pt>
                <c:pt idx="122">
                  <c:v>268.39371390746936</c:v>
                </c:pt>
                <c:pt idx="123">
                  <c:v>239.90032041328234</c:v>
                </c:pt>
                <c:pt idx="124">
                  <c:v>242.73076801640391</c:v>
                </c:pt>
                <c:pt idx="125">
                  <c:v>203.44753591336197</c:v>
                </c:pt>
                <c:pt idx="126">
                  <c:v>181.23979098980729</c:v>
                </c:pt>
                <c:pt idx="127">
                  <c:v>184.74470707915276</c:v>
                </c:pt>
                <c:pt idx="128">
                  <c:v>205.51237064022936</c:v>
                </c:pt>
                <c:pt idx="129">
                  <c:v>185.45894766284439</c:v>
                </c:pt>
                <c:pt idx="130">
                  <c:v>179.642278408186</c:v>
                </c:pt>
                <c:pt idx="131">
                  <c:v>169.28164701783723</c:v>
                </c:pt>
                <c:pt idx="132">
                  <c:v>175.02540076047146</c:v>
                </c:pt>
                <c:pt idx="133">
                  <c:v>159.52588294314381</c:v>
                </c:pt>
                <c:pt idx="134">
                  <c:v>172.41701403487815</c:v>
                </c:pt>
                <c:pt idx="135">
                  <c:v>145.96194053591333</c:v>
                </c:pt>
                <c:pt idx="136">
                  <c:v>147.88923009237141</c:v>
                </c:pt>
                <c:pt idx="137">
                  <c:v>150.53241740324893</c:v>
                </c:pt>
                <c:pt idx="138">
                  <c:v>135.20358817088709</c:v>
                </c:pt>
                <c:pt idx="139">
                  <c:v>122.27102781095715</c:v>
                </c:pt>
                <c:pt idx="140">
                  <c:v>115.02587738891543</c:v>
                </c:pt>
                <c:pt idx="141">
                  <c:v>135.22181704889314</c:v>
                </c:pt>
                <c:pt idx="142">
                  <c:v>136.67847011864947</c:v>
                </c:pt>
                <c:pt idx="143">
                  <c:v>137.69100143334927</c:v>
                </c:pt>
                <c:pt idx="144">
                  <c:v>132.73440378643093</c:v>
                </c:pt>
                <c:pt idx="145">
                  <c:v>113.40682158783245</c:v>
                </c:pt>
                <c:pt idx="146">
                  <c:v>119.54829630514411</c:v>
                </c:pt>
                <c:pt idx="147">
                  <c:v>130.28676262143654</c:v>
                </c:pt>
                <c:pt idx="148">
                  <c:v>116.88688011626054</c:v>
                </c:pt>
                <c:pt idx="149">
                  <c:v>120.28242293756969</c:v>
                </c:pt>
                <c:pt idx="150">
                  <c:v>111.33867251950949</c:v>
                </c:pt>
                <c:pt idx="151">
                  <c:v>104.27249653607262</c:v>
                </c:pt>
                <c:pt idx="152">
                  <c:v>116.42287231247015</c:v>
                </c:pt>
                <c:pt idx="153">
                  <c:v>124.31431931836281</c:v>
                </c:pt>
                <c:pt idx="154">
                  <c:v>128.56661940595637</c:v>
                </c:pt>
                <c:pt idx="155">
                  <c:v>83.997012681159433</c:v>
                </c:pt>
                <c:pt idx="156">
                  <c:v>118.4678209906036</c:v>
                </c:pt>
                <c:pt idx="157">
                  <c:v>105.61646199633701</c:v>
                </c:pt>
                <c:pt idx="158">
                  <c:v>120.80277454610606</c:v>
                </c:pt>
                <c:pt idx="159">
                  <c:v>101.87291332218507</c:v>
                </c:pt>
                <c:pt idx="160">
                  <c:v>93.012021440516008</c:v>
                </c:pt>
                <c:pt idx="161">
                  <c:v>119.60132576843448</c:v>
                </c:pt>
                <c:pt idx="162">
                  <c:v>125.25227795031056</c:v>
                </c:pt>
                <c:pt idx="163">
                  <c:v>129.28914584328714</c:v>
                </c:pt>
                <c:pt idx="164">
                  <c:v>108.99874745182355</c:v>
                </c:pt>
                <c:pt idx="165">
                  <c:v>123.1211563943303</c:v>
                </c:pt>
                <c:pt idx="166">
                  <c:v>118.0701000159261</c:v>
                </c:pt>
                <c:pt idx="167">
                  <c:v>111.75130803073738</c:v>
                </c:pt>
                <c:pt idx="168">
                  <c:v>143.19280824972131</c:v>
                </c:pt>
                <c:pt idx="169">
                  <c:v>127.55574526198438</c:v>
                </c:pt>
                <c:pt idx="170">
                  <c:v>137.3247667025004</c:v>
                </c:pt>
                <c:pt idx="171">
                  <c:v>144.53677370998568</c:v>
                </c:pt>
                <c:pt idx="172">
                  <c:v>167.47201658305463</c:v>
                </c:pt>
                <c:pt idx="173">
                  <c:v>207.73463658623984</c:v>
                </c:pt>
                <c:pt idx="174">
                  <c:v>207.76778000079628</c:v>
                </c:pt>
                <c:pt idx="175">
                  <c:v>250.86416194855869</c:v>
                </c:pt>
                <c:pt idx="176">
                  <c:v>341.60420232122954</c:v>
                </c:pt>
                <c:pt idx="177">
                  <c:v>377.33446038381908</c:v>
                </c:pt>
                <c:pt idx="178">
                  <c:v>429.34310650581301</c:v>
                </c:pt>
                <c:pt idx="179">
                  <c:v>411.74229620560601</c:v>
                </c:pt>
                <c:pt idx="180">
                  <c:v>484.51032003503741</c:v>
                </c:pt>
                <c:pt idx="181">
                  <c:v>552.5272353878006</c:v>
                </c:pt>
                <c:pt idx="182">
                  <c:v>540.36028790412479</c:v>
                </c:pt>
                <c:pt idx="183">
                  <c:v>576.61752625816223</c:v>
                </c:pt>
                <c:pt idx="184">
                  <c:v>513.34177635770027</c:v>
                </c:pt>
                <c:pt idx="185">
                  <c:v>524.14652950310563</c:v>
                </c:pt>
                <c:pt idx="186">
                  <c:v>446.67214080665713</c:v>
                </c:pt>
                <c:pt idx="187">
                  <c:v>324.39945582497216</c:v>
                </c:pt>
                <c:pt idx="188">
                  <c:v>247.79176741917502</c:v>
                </c:pt>
                <c:pt idx="189">
                  <c:v>274.53353145405322</c:v>
                </c:pt>
                <c:pt idx="190">
                  <c:v>262.71458982322025</c:v>
                </c:pt>
                <c:pt idx="191">
                  <c:v>278.20913612836432</c:v>
                </c:pt>
                <c:pt idx="192">
                  <c:v>248.18948839385251</c:v>
                </c:pt>
                <c:pt idx="193">
                  <c:v>228.54372941551205</c:v>
                </c:pt>
                <c:pt idx="194">
                  <c:v>213.87611130355151</c:v>
                </c:pt>
                <c:pt idx="195">
                  <c:v>203.31827659659183</c:v>
                </c:pt>
                <c:pt idx="196">
                  <c:v>168.56243492196208</c:v>
                </c:pt>
                <c:pt idx="197">
                  <c:v>160.40418342888995</c:v>
                </c:pt>
                <c:pt idx="198">
                  <c:v>159.24582109014173</c:v>
                </c:pt>
                <c:pt idx="199">
                  <c:v>134.18277100254818</c:v>
                </c:pt>
                <c:pt idx="200">
                  <c:v>147.12527438684504</c:v>
                </c:pt>
                <c:pt idx="201">
                  <c:v>128.5185614548495</c:v>
                </c:pt>
                <c:pt idx="202">
                  <c:v>107.3962633580188</c:v>
                </c:pt>
                <c:pt idx="203">
                  <c:v>132.19250895843288</c:v>
                </c:pt>
                <c:pt idx="204">
                  <c:v>132.94486446886447</c:v>
                </c:pt>
                <c:pt idx="205">
                  <c:v>110.0245361323459</c:v>
                </c:pt>
                <c:pt idx="206">
                  <c:v>125.43622390109891</c:v>
                </c:pt>
                <c:pt idx="207">
                  <c:v>97.343865723045056</c:v>
                </c:pt>
                <c:pt idx="208">
                  <c:v>102.82412931995539</c:v>
                </c:pt>
                <c:pt idx="209">
                  <c:v>104.42827058448796</c:v>
                </c:pt>
                <c:pt idx="210">
                  <c:v>134.87712553750598</c:v>
                </c:pt>
                <c:pt idx="211">
                  <c:v>128.02141023650265</c:v>
                </c:pt>
                <c:pt idx="212">
                  <c:v>129.49463501353719</c:v>
                </c:pt>
                <c:pt idx="213">
                  <c:v>123.69785180761268</c:v>
                </c:pt>
                <c:pt idx="214">
                  <c:v>127.89215091973244</c:v>
                </c:pt>
                <c:pt idx="215">
                  <c:v>105.69103467908901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4C-4BD6-BFE1-B958DDAF4B6B}"/>
            </c:ext>
          </c:extLst>
        </c:ser>
        <c:ser>
          <c:idx val="2"/>
          <c:order val="2"/>
          <c:tx>
            <c:strRef>
              <c:f>FSvysl!$H$1</c:f>
              <c:strCache>
                <c:ptCount val="1"/>
                <c:pt idx="0">
                  <c:v> Modelovaná rychlost transpirace [l.hod-1]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FSvysl!$E$2:$E$217</c:f>
              <c:numCache>
                <c:formatCode>h:mm</c:formatCode>
                <c:ptCount val="216"/>
                <c:pt idx="0">
                  <c:v>5</c:v>
                </c:pt>
                <c:pt idx="1">
                  <c:v>5.01389</c:v>
                </c:pt>
                <c:pt idx="2">
                  <c:v>5.0277799999999999</c:v>
                </c:pt>
                <c:pt idx="3">
                  <c:v>5.0416699999999999</c:v>
                </c:pt>
                <c:pt idx="4">
                  <c:v>5.0555599999999998</c:v>
                </c:pt>
                <c:pt idx="5">
                  <c:v>5.0694400000000002</c:v>
                </c:pt>
                <c:pt idx="6">
                  <c:v>5.0833300000000001</c:v>
                </c:pt>
                <c:pt idx="7">
                  <c:v>5.0972200000000001</c:v>
                </c:pt>
                <c:pt idx="8">
                  <c:v>5.11111</c:v>
                </c:pt>
                <c:pt idx="9">
                  <c:v>5.125</c:v>
                </c:pt>
                <c:pt idx="10">
                  <c:v>5.13889</c:v>
                </c:pt>
                <c:pt idx="11">
                  <c:v>5.1527799999999999</c:v>
                </c:pt>
                <c:pt idx="12">
                  <c:v>5.1666699999999999</c:v>
                </c:pt>
                <c:pt idx="13">
                  <c:v>5.1805599999999998</c:v>
                </c:pt>
                <c:pt idx="14">
                  <c:v>5.1944400000000002</c:v>
                </c:pt>
                <c:pt idx="15">
                  <c:v>5.2083300000000001</c:v>
                </c:pt>
                <c:pt idx="16">
                  <c:v>5.2222200000000001</c:v>
                </c:pt>
                <c:pt idx="17">
                  <c:v>5.23611</c:v>
                </c:pt>
                <c:pt idx="18">
                  <c:v>5.25</c:v>
                </c:pt>
                <c:pt idx="19">
                  <c:v>5.26389</c:v>
                </c:pt>
                <c:pt idx="20">
                  <c:v>5.2777799999999999</c:v>
                </c:pt>
                <c:pt idx="21">
                  <c:v>5.2916699999999999</c:v>
                </c:pt>
                <c:pt idx="22">
                  <c:v>5.3055599999999998</c:v>
                </c:pt>
                <c:pt idx="23">
                  <c:v>5.3194400000000002</c:v>
                </c:pt>
                <c:pt idx="24">
                  <c:v>5.3333300000000001</c:v>
                </c:pt>
                <c:pt idx="25">
                  <c:v>5.3472200000000001</c:v>
                </c:pt>
                <c:pt idx="26">
                  <c:v>5.36111</c:v>
                </c:pt>
                <c:pt idx="27">
                  <c:v>5.375</c:v>
                </c:pt>
                <c:pt idx="28">
                  <c:v>5.38889</c:v>
                </c:pt>
                <c:pt idx="29">
                  <c:v>5.4027799999999999</c:v>
                </c:pt>
                <c:pt idx="30">
                  <c:v>5.4166699999999999</c:v>
                </c:pt>
                <c:pt idx="31">
                  <c:v>5.4305599999999998</c:v>
                </c:pt>
                <c:pt idx="32">
                  <c:v>5.4444400000000002</c:v>
                </c:pt>
                <c:pt idx="33">
                  <c:v>5.4583300000000001</c:v>
                </c:pt>
                <c:pt idx="34">
                  <c:v>5.4722200000000001</c:v>
                </c:pt>
                <c:pt idx="35">
                  <c:v>5.48611</c:v>
                </c:pt>
                <c:pt idx="36">
                  <c:v>5.5</c:v>
                </c:pt>
                <c:pt idx="37">
                  <c:v>5.51389</c:v>
                </c:pt>
                <c:pt idx="38">
                  <c:v>5.5277799999999999</c:v>
                </c:pt>
                <c:pt idx="39">
                  <c:v>5.5416699999999999</c:v>
                </c:pt>
                <c:pt idx="40">
                  <c:v>5.5555599999999998</c:v>
                </c:pt>
                <c:pt idx="41">
                  <c:v>5.5694400000000002</c:v>
                </c:pt>
                <c:pt idx="42">
                  <c:v>5.5833300000000001</c:v>
                </c:pt>
                <c:pt idx="43">
                  <c:v>5.5972200000000001</c:v>
                </c:pt>
                <c:pt idx="44">
                  <c:v>5.61111</c:v>
                </c:pt>
                <c:pt idx="45">
                  <c:v>5.625</c:v>
                </c:pt>
                <c:pt idx="46">
                  <c:v>5.63889</c:v>
                </c:pt>
                <c:pt idx="47">
                  <c:v>5.6527799999999999</c:v>
                </c:pt>
                <c:pt idx="48">
                  <c:v>5.6666699999999999</c:v>
                </c:pt>
                <c:pt idx="49">
                  <c:v>5.6805599999999998</c:v>
                </c:pt>
                <c:pt idx="50">
                  <c:v>5.6944400000000002</c:v>
                </c:pt>
                <c:pt idx="51">
                  <c:v>5.7083300000000001</c:v>
                </c:pt>
                <c:pt idx="52">
                  <c:v>5.7222200000000001</c:v>
                </c:pt>
                <c:pt idx="53">
                  <c:v>5.73611</c:v>
                </c:pt>
                <c:pt idx="54">
                  <c:v>5.75</c:v>
                </c:pt>
                <c:pt idx="55">
                  <c:v>5.76389</c:v>
                </c:pt>
                <c:pt idx="56">
                  <c:v>5.7777799999999999</c:v>
                </c:pt>
                <c:pt idx="57">
                  <c:v>5.7916699999999999</c:v>
                </c:pt>
                <c:pt idx="58">
                  <c:v>5.8055599999999998</c:v>
                </c:pt>
                <c:pt idx="59">
                  <c:v>5.8194400000000002</c:v>
                </c:pt>
                <c:pt idx="60">
                  <c:v>5.8333300000000001</c:v>
                </c:pt>
                <c:pt idx="61">
                  <c:v>5.8472200000000001</c:v>
                </c:pt>
                <c:pt idx="62">
                  <c:v>5.86111</c:v>
                </c:pt>
                <c:pt idx="63">
                  <c:v>5.875</c:v>
                </c:pt>
                <c:pt idx="64">
                  <c:v>5.88889</c:v>
                </c:pt>
                <c:pt idx="65">
                  <c:v>5.9027799999999999</c:v>
                </c:pt>
                <c:pt idx="66">
                  <c:v>5.9166699999999999</c:v>
                </c:pt>
                <c:pt idx="67">
                  <c:v>5.9305599999999998</c:v>
                </c:pt>
                <c:pt idx="68">
                  <c:v>5.9444400000000002</c:v>
                </c:pt>
                <c:pt idx="69">
                  <c:v>5.9583300000000001</c:v>
                </c:pt>
                <c:pt idx="70">
                  <c:v>5.9722200000000001</c:v>
                </c:pt>
                <c:pt idx="71">
                  <c:v>5.98611</c:v>
                </c:pt>
                <c:pt idx="72">
                  <c:v>6</c:v>
                </c:pt>
                <c:pt idx="73">
                  <c:v>6.01389</c:v>
                </c:pt>
                <c:pt idx="74">
                  <c:v>6.0277799999999999</c:v>
                </c:pt>
                <c:pt idx="75">
                  <c:v>6.0416699999999999</c:v>
                </c:pt>
                <c:pt idx="76">
                  <c:v>6.0555599999999998</c:v>
                </c:pt>
                <c:pt idx="77">
                  <c:v>6.0694400000000002</c:v>
                </c:pt>
                <c:pt idx="78">
                  <c:v>6.0833300000000001</c:v>
                </c:pt>
                <c:pt idx="79">
                  <c:v>6.0972200000000001</c:v>
                </c:pt>
                <c:pt idx="80">
                  <c:v>6.11111</c:v>
                </c:pt>
                <c:pt idx="81">
                  <c:v>6.125</c:v>
                </c:pt>
                <c:pt idx="82">
                  <c:v>6.13889</c:v>
                </c:pt>
                <c:pt idx="83">
                  <c:v>6.1527799999999999</c:v>
                </c:pt>
                <c:pt idx="84">
                  <c:v>6.1666699999999999</c:v>
                </c:pt>
                <c:pt idx="85">
                  <c:v>6.1805599999999998</c:v>
                </c:pt>
                <c:pt idx="86">
                  <c:v>6.1944400000000002</c:v>
                </c:pt>
                <c:pt idx="87">
                  <c:v>6.2083300000000001</c:v>
                </c:pt>
                <c:pt idx="88">
                  <c:v>6.2222200000000001</c:v>
                </c:pt>
                <c:pt idx="89">
                  <c:v>6.23611</c:v>
                </c:pt>
                <c:pt idx="90">
                  <c:v>6.25</c:v>
                </c:pt>
                <c:pt idx="91">
                  <c:v>6.26389</c:v>
                </c:pt>
                <c:pt idx="92">
                  <c:v>6.2777799999999999</c:v>
                </c:pt>
                <c:pt idx="93">
                  <c:v>6.2916699999999999</c:v>
                </c:pt>
                <c:pt idx="94">
                  <c:v>6.3055599999999998</c:v>
                </c:pt>
                <c:pt idx="95">
                  <c:v>6.3194400000000002</c:v>
                </c:pt>
                <c:pt idx="96">
                  <c:v>6.3333300000000001</c:v>
                </c:pt>
                <c:pt idx="97">
                  <c:v>6.3472200000000001</c:v>
                </c:pt>
                <c:pt idx="98">
                  <c:v>6.36111</c:v>
                </c:pt>
                <c:pt idx="99">
                  <c:v>6.375</c:v>
                </c:pt>
                <c:pt idx="100">
                  <c:v>6.38889</c:v>
                </c:pt>
                <c:pt idx="101">
                  <c:v>6.4027799999999999</c:v>
                </c:pt>
                <c:pt idx="102">
                  <c:v>6.4166699999999999</c:v>
                </c:pt>
                <c:pt idx="103">
                  <c:v>6.4305599999999998</c:v>
                </c:pt>
                <c:pt idx="104">
                  <c:v>6.4444400000000002</c:v>
                </c:pt>
                <c:pt idx="105">
                  <c:v>6.4583300000000001</c:v>
                </c:pt>
                <c:pt idx="106">
                  <c:v>6.4722200000000001</c:v>
                </c:pt>
                <c:pt idx="107">
                  <c:v>6.48611</c:v>
                </c:pt>
                <c:pt idx="108">
                  <c:v>6.5</c:v>
                </c:pt>
                <c:pt idx="109">
                  <c:v>6.51389</c:v>
                </c:pt>
                <c:pt idx="110">
                  <c:v>6.5277799999999999</c:v>
                </c:pt>
                <c:pt idx="111">
                  <c:v>6.5416699999999999</c:v>
                </c:pt>
                <c:pt idx="112">
                  <c:v>6.5555599999999998</c:v>
                </c:pt>
                <c:pt idx="113">
                  <c:v>6.5694400000000002</c:v>
                </c:pt>
                <c:pt idx="114">
                  <c:v>6.5833300000000001</c:v>
                </c:pt>
                <c:pt idx="115">
                  <c:v>6.5972200000000001</c:v>
                </c:pt>
                <c:pt idx="116">
                  <c:v>6.61111</c:v>
                </c:pt>
                <c:pt idx="117">
                  <c:v>6.625</c:v>
                </c:pt>
                <c:pt idx="118">
                  <c:v>6.63889</c:v>
                </c:pt>
                <c:pt idx="119">
                  <c:v>6.6527799999999999</c:v>
                </c:pt>
                <c:pt idx="120">
                  <c:v>6.6666699999999999</c:v>
                </c:pt>
                <c:pt idx="121">
                  <c:v>6.6805599999999998</c:v>
                </c:pt>
                <c:pt idx="122">
                  <c:v>6.6944400000000002</c:v>
                </c:pt>
                <c:pt idx="123">
                  <c:v>6.7083300000000001</c:v>
                </c:pt>
                <c:pt idx="124">
                  <c:v>6.7222200000000001</c:v>
                </c:pt>
                <c:pt idx="125">
                  <c:v>6.73611</c:v>
                </c:pt>
                <c:pt idx="126">
                  <c:v>6.75</c:v>
                </c:pt>
                <c:pt idx="127">
                  <c:v>6.76389</c:v>
                </c:pt>
                <c:pt idx="128">
                  <c:v>6.7777799999999999</c:v>
                </c:pt>
                <c:pt idx="129">
                  <c:v>6.7916699999999999</c:v>
                </c:pt>
                <c:pt idx="130">
                  <c:v>6.8055599999999998</c:v>
                </c:pt>
                <c:pt idx="131">
                  <c:v>6.8194400000000002</c:v>
                </c:pt>
                <c:pt idx="132">
                  <c:v>6.8333300000000001</c:v>
                </c:pt>
                <c:pt idx="133">
                  <c:v>6.8472200000000001</c:v>
                </c:pt>
                <c:pt idx="134">
                  <c:v>6.86111</c:v>
                </c:pt>
                <c:pt idx="135">
                  <c:v>6.875</c:v>
                </c:pt>
                <c:pt idx="136">
                  <c:v>6.88889</c:v>
                </c:pt>
                <c:pt idx="137">
                  <c:v>6.9027799999999999</c:v>
                </c:pt>
                <c:pt idx="138">
                  <c:v>6.9166699999999999</c:v>
                </c:pt>
                <c:pt idx="139">
                  <c:v>6.9305599999999998</c:v>
                </c:pt>
                <c:pt idx="140">
                  <c:v>6.9444400000000002</c:v>
                </c:pt>
                <c:pt idx="141">
                  <c:v>6.9583300000000001</c:v>
                </c:pt>
                <c:pt idx="142">
                  <c:v>6.9722200000000001</c:v>
                </c:pt>
                <c:pt idx="143">
                  <c:v>6.98611</c:v>
                </c:pt>
                <c:pt idx="144">
                  <c:v>7</c:v>
                </c:pt>
                <c:pt idx="145">
                  <c:v>7.01389</c:v>
                </c:pt>
                <c:pt idx="146">
                  <c:v>7.0277799999999999</c:v>
                </c:pt>
                <c:pt idx="147">
                  <c:v>7.0416699999999999</c:v>
                </c:pt>
                <c:pt idx="148">
                  <c:v>7.0555599999999998</c:v>
                </c:pt>
                <c:pt idx="149">
                  <c:v>7.0694400000000002</c:v>
                </c:pt>
                <c:pt idx="150">
                  <c:v>7.0833300000000001</c:v>
                </c:pt>
                <c:pt idx="151">
                  <c:v>7.0972200000000001</c:v>
                </c:pt>
                <c:pt idx="152">
                  <c:v>7.11111</c:v>
                </c:pt>
                <c:pt idx="153">
                  <c:v>7.125</c:v>
                </c:pt>
                <c:pt idx="154">
                  <c:v>7.13889</c:v>
                </c:pt>
                <c:pt idx="155">
                  <c:v>7.1527799999999999</c:v>
                </c:pt>
                <c:pt idx="156">
                  <c:v>7.1666699999999999</c:v>
                </c:pt>
                <c:pt idx="157">
                  <c:v>7.1805599999999998</c:v>
                </c:pt>
                <c:pt idx="158">
                  <c:v>7.1944400000000002</c:v>
                </c:pt>
                <c:pt idx="159">
                  <c:v>7.2083300000000001</c:v>
                </c:pt>
                <c:pt idx="160">
                  <c:v>7.2222200000000001</c:v>
                </c:pt>
                <c:pt idx="161">
                  <c:v>7.23611</c:v>
                </c:pt>
                <c:pt idx="162">
                  <c:v>7.25</c:v>
                </c:pt>
                <c:pt idx="163">
                  <c:v>7.26389</c:v>
                </c:pt>
                <c:pt idx="164">
                  <c:v>7.2777799999999999</c:v>
                </c:pt>
                <c:pt idx="165">
                  <c:v>7.2916699999999999</c:v>
                </c:pt>
                <c:pt idx="166">
                  <c:v>7.3055599999999998</c:v>
                </c:pt>
                <c:pt idx="167">
                  <c:v>7.3194400000000002</c:v>
                </c:pt>
                <c:pt idx="168">
                  <c:v>7.3333300000000001</c:v>
                </c:pt>
                <c:pt idx="169">
                  <c:v>7.3472200000000001</c:v>
                </c:pt>
                <c:pt idx="170">
                  <c:v>7.36111</c:v>
                </c:pt>
                <c:pt idx="171">
                  <c:v>7.375</c:v>
                </c:pt>
                <c:pt idx="172">
                  <c:v>7.38889</c:v>
                </c:pt>
                <c:pt idx="173">
                  <c:v>7.4027799999999999</c:v>
                </c:pt>
                <c:pt idx="174">
                  <c:v>7.4166699999999999</c:v>
                </c:pt>
                <c:pt idx="175">
                  <c:v>7.4305599999999998</c:v>
                </c:pt>
                <c:pt idx="176">
                  <c:v>7.4444400000000002</c:v>
                </c:pt>
                <c:pt idx="177">
                  <c:v>7.4583300000000001</c:v>
                </c:pt>
                <c:pt idx="178">
                  <c:v>7.4722200000000001</c:v>
                </c:pt>
                <c:pt idx="179">
                  <c:v>7.48611</c:v>
                </c:pt>
                <c:pt idx="180">
                  <c:v>7.5</c:v>
                </c:pt>
                <c:pt idx="181">
                  <c:v>7.51389</c:v>
                </c:pt>
                <c:pt idx="182">
                  <c:v>7.5277799999999999</c:v>
                </c:pt>
                <c:pt idx="183">
                  <c:v>7.5416699999999999</c:v>
                </c:pt>
                <c:pt idx="184">
                  <c:v>7.5555599999999998</c:v>
                </c:pt>
                <c:pt idx="185">
                  <c:v>7.5694400000000002</c:v>
                </c:pt>
                <c:pt idx="186">
                  <c:v>7.5833300000000001</c:v>
                </c:pt>
                <c:pt idx="187">
                  <c:v>7.5972200000000001</c:v>
                </c:pt>
                <c:pt idx="188">
                  <c:v>7.61111</c:v>
                </c:pt>
                <c:pt idx="189">
                  <c:v>7.625</c:v>
                </c:pt>
                <c:pt idx="190">
                  <c:v>7.63889</c:v>
                </c:pt>
                <c:pt idx="191">
                  <c:v>7.6527799999999999</c:v>
                </c:pt>
                <c:pt idx="192">
                  <c:v>7.6666699999999999</c:v>
                </c:pt>
                <c:pt idx="193">
                  <c:v>7.6805599999999998</c:v>
                </c:pt>
                <c:pt idx="194">
                  <c:v>7.6944400000000002</c:v>
                </c:pt>
                <c:pt idx="195">
                  <c:v>7.7083300000000001</c:v>
                </c:pt>
                <c:pt idx="196">
                  <c:v>7.7222200000000001</c:v>
                </c:pt>
                <c:pt idx="197">
                  <c:v>7.73611</c:v>
                </c:pt>
                <c:pt idx="198">
                  <c:v>7.75</c:v>
                </c:pt>
                <c:pt idx="199">
                  <c:v>7.76389</c:v>
                </c:pt>
                <c:pt idx="200">
                  <c:v>7.7777799999999999</c:v>
                </c:pt>
                <c:pt idx="201">
                  <c:v>7.7916699999999999</c:v>
                </c:pt>
                <c:pt idx="202">
                  <c:v>7.8055599999999998</c:v>
                </c:pt>
                <c:pt idx="203">
                  <c:v>7.8194400000000002</c:v>
                </c:pt>
                <c:pt idx="204">
                  <c:v>7.8333300000000001</c:v>
                </c:pt>
                <c:pt idx="205">
                  <c:v>7.8472200000000001</c:v>
                </c:pt>
                <c:pt idx="206">
                  <c:v>7.86111</c:v>
                </c:pt>
                <c:pt idx="207">
                  <c:v>7.875</c:v>
                </c:pt>
                <c:pt idx="208">
                  <c:v>7.88889</c:v>
                </c:pt>
                <c:pt idx="209">
                  <c:v>7.9027799999999999</c:v>
                </c:pt>
                <c:pt idx="210">
                  <c:v>7.9166699999999999</c:v>
                </c:pt>
                <c:pt idx="211">
                  <c:v>7.9305599999999998</c:v>
                </c:pt>
                <c:pt idx="212">
                  <c:v>7.9444400000000002</c:v>
                </c:pt>
                <c:pt idx="213">
                  <c:v>7.9583300000000001</c:v>
                </c:pt>
                <c:pt idx="214">
                  <c:v>7.9722200000000001</c:v>
                </c:pt>
                <c:pt idx="215">
                  <c:v>7.98611</c:v>
                </c:pt>
              </c:numCache>
            </c:numRef>
          </c:cat>
          <c:val>
            <c:numRef>
              <c:f>FSvysl!$H$2:$H$217</c:f>
              <c:numCache>
                <c:formatCode>General</c:formatCode>
                <c:ptCount val="216"/>
                <c:pt idx="0">
                  <c:v>137.35095000000001</c:v>
                </c:pt>
                <c:pt idx="1">
                  <c:v>137.35095000000001</c:v>
                </c:pt>
                <c:pt idx="2">
                  <c:v>137.35095000000001</c:v>
                </c:pt>
                <c:pt idx="3">
                  <c:v>137.35095000000001</c:v>
                </c:pt>
                <c:pt idx="4">
                  <c:v>137.35095000000001</c:v>
                </c:pt>
                <c:pt idx="5">
                  <c:v>137.35095000000001</c:v>
                </c:pt>
                <c:pt idx="6">
                  <c:v>137.35095000000001</c:v>
                </c:pt>
                <c:pt idx="7">
                  <c:v>137.35095000000001</c:v>
                </c:pt>
                <c:pt idx="8">
                  <c:v>137.35095000000001</c:v>
                </c:pt>
                <c:pt idx="9">
                  <c:v>137.35095000000001</c:v>
                </c:pt>
                <c:pt idx="10">
                  <c:v>137.35095000000001</c:v>
                </c:pt>
                <c:pt idx="11">
                  <c:v>137.35095000000001</c:v>
                </c:pt>
                <c:pt idx="12">
                  <c:v>137.35095000000001</c:v>
                </c:pt>
                <c:pt idx="13">
                  <c:v>137.35095000000001</c:v>
                </c:pt>
                <c:pt idx="14">
                  <c:v>137.35095000000001</c:v>
                </c:pt>
                <c:pt idx="15">
                  <c:v>137.35095000000001</c:v>
                </c:pt>
                <c:pt idx="16">
                  <c:v>137.35095000000001</c:v>
                </c:pt>
                <c:pt idx="17">
                  <c:v>137.35095000000001</c:v>
                </c:pt>
                <c:pt idx="18">
                  <c:v>137.35095000000001</c:v>
                </c:pt>
                <c:pt idx="19">
                  <c:v>137.35095000000001</c:v>
                </c:pt>
                <c:pt idx="20">
                  <c:v>137.35095000000001</c:v>
                </c:pt>
                <c:pt idx="21">
                  <c:v>140.02389038835599</c:v>
                </c:pt>
                <c:pt idx="22">
                  <c:v>148.73003908185839</c:v>
                </c:pt>
                <c:pt idx="23">
                  <c:v>194.3227651346736</c:v>
                </c:pt>
                <c:pt idx="24">
                  <c:v>245.41411141496403</c:v>
                </c:pt>
                <c:pt idx="25">
                  <c:v>281.2315126189344</c:v>
                </c:pt>
                <c:pt idx="26">
                  <c:v>322.01294597270885</c:v>
                </c:pt>
                <c:pt idx="27">
                  <c:v>366.15464724327359</c:v>
                </c:pt>
                <c:pt idx="28">
                  <c:v>406.70697142090324</c:v>
                </c:pt>
                <c:pt idx="29">
                  <c:v>446.72470752086167</c:v>
                </c:pt>
                <c:pt idx="30">
                  <c:v>481.32019311872642</c:v>
                </c:pt>
                <c:pt idx="31">
                  <c:v>513.70095668052477</c:v>
                </c:pt>
                <c:pt idx="32">
                  <c:v>539.97214221179524</c:v>
                </c:pt>
                <c:pt idx="33">
                  <c:v>567.46524334917126</c:v>
                </c:pt>
                <c:pt idx="34">
                  <c:v>586.40493524380793</c:v>
                </c:pt>
                <c:pt idx="35">
                  <c:v>602.90079592623363</c:v>
                </c:pt>
                <c:pt idx="36">
                  <c:v>612.6761207750784</c:v>
                </c:pt>
                <c:pt idx="37">
                  <c:v>618.17474100255367</c:v>
                </c:pt>
                <c:pt idx="38">
                  <c:v>618.17474100255367</c:v>
                </c:pt>
                <c:pt idx="39">
                  <c:v>620.0076144117121</c:v>
                </c:pt>
                <c:pt idx="40">
                  <c:v>609.01037395676167</c:v>
                </c:pt>
                <c:pt idx="41">
                  <c:v>598.01313350181124</c:v>
                </c:pt>
                <c:pt idx="42">
                  <c:v>580.90631501633288</c:v>
                </c:pt>
                <c:pt idx="43">
                  <c:v>554.63512948506252</c:v>
                </c:pt>
                <c:pt idx="44">
                  <c:v>529.5858595598977</c:v>
                </c:pt>
                <c:pt idx="45">
                  <c:v>502.7037162255744</c:v>
                </c:pt>
                <c:pt idx="46">
                  <c:v>466.04624804240649</c:v>
                </c:pt>
                <c:pt idx="47">
                  <c:v>352.86631502687521</c:v>
                </c:pt>
                <c:pt idx="48">
                  <c:v>395.78610069133441</c:v>
                </c:pt>
                <c:pt idx="49">
                  <c:v>349.88789573699285</c:v>
                </c:pt>
                <c:pt idx="50">
                  <c:v>301.39312011967684</c:v>
                </c:pt>
                <c:pt idx="51">
                  <c:v>261.98634182277118</c:v>
                </c:pt>
                <c:pt idx="52">
                  <c:v>221.5867570959048</c:v>
                </c:pt>
                <c:pt idx="53">
                  <c:v>184.4710705604472</c:v>
                </c:pt>
                <c:pt idx="54">
                  <c:v>154.3050290347152</c:v>
                </c:pt>
                <c:pt idx="55">
                  <c:v>138.87834450763199</c:v>
                </c:pt>
                <c:pt idx="56">
                  <c:v>137.35095000000001</c:v>
                </c:pt>
                <c:pt idx="57">
                  <c:v>137.35095000000001</c:v>
                </c:pt>
                <c:pt idx="58">
                  <c:v>137.35095000000001</c:v>
                </c:pt>
                <c:pt idx="59">
                  <c:v>137.35095000000001</c:v>
                </c:pt>
                <c:pt idx="60">
                  <c:v>137.35095000000001</c:v>
                </c:pt>
                <c:pt idx="61">
                  <c:v>137.35095000000001</c:v>
                </c:pt>
                <c:pt idx="62">
                  <c:v>137.35095000000001</c:v>
                </c:pt>
                <c:pt idx="63">
                  <c:v>137.35095000000001</c:v>
                </c:pt>
                <c:pt idx="64">
                  <c:v>137.35095000000001</c:v>
                </c:pt>
                <c:pt idx="65">
                  <c:v>137.35095000000001</c:v>
                </c:pt>
                <c:pt idx="66">
                  <c:v>137.35095000000001</c:v>
                </c:pt>
                <c:pt idx="67">
                  <c:v>137.35095000000001</c:v>
                </c:pt>
                <c:pt idx="68">
                  <c:v>137.35095000000001</c:v>
                </c:pt>
                <c:pt idx="69">
                  <c:v>137.35095000000001</c:v>
                </c:pt>
                <c:pt idx="70">
                  <c:v>137.35095000000001</c:v>
                </c:pt>
                <c:pt idx="71">
                  <c:v>137.35095000000001</c:v>
                </c:pt>
                <c:pt idx="72">
                  <c:v>137.35095000000001</c:v>
                </c:pt>
                <c:pt idx="73">
                  <c:v>137.35095000000001</c:v>
                </c:pt>
                <c:pt idx="74">
                  <c:v>137.35095000000001</c:v>
                </c:pt>
                <c:pt idx="75">
                  <c:v>137.35095000000001</c:v>
                </c:pt>
                <c:pt idx="76">
                  <c:v>137.35095000000001</c:v>
                </c:pt>
                <c:pt idx="77">
                  <c:v>137.35095000000001</c:v>
                </c:pt>
                <c:pt idx="78">
                  <c:v>137.35095000000001</c:v>
                </c:pt>
                <c:pt idx="79">
                  <c:v>137.35095000000001</c:v>
                </c:pt>
                <c:pt idx="80">
                  <c:v>137.35095000000001</c:v>
                </c:pt>
                <c:pt idx="81">
                  <c:v>137.35095000000001</c:v>
                </c:pt>
                <c:pt idx="82">
                  <c:v>137.35095000000001</c:v>
                </c:pt>
                <c:pt idx="83">
                  <c:v>137.35095000000001</c:v>
                </c:pt>
                <c:pt idx="84">
                  <c:v>137.35095000000001</c:v>
                </c:pt>
                <c:pt idx="85">
                  <c:v>137.35095000000001</c:v>
                </c:pt>
                <c:pt idx="86">
                  <c:v>137.35095000000001</c:v>
                </c:pt>
                <c:pt idx="87">
                  <c:v>137.35095000000001</c:v>
                </c:pt>
                <c:pt idx="88">
                  <c:v>137.35095000000001</c:v>
                </c:pt>
                <c:pt idx="89">
                  <c:v>137.35095000000001</c:v>
                </c:pt>
                <c:pt idx="90">
                  <c:v>137.35095000000001</c:v>
                </c:pt>
                <c:pt idx="91">
                  <c:v>137.35095000000001</c:v>
                </c:pt>
                <c:pt idx="92">
                  <c:v>137.35095000000001</c:v>
                </c:pt>
                <c:pt idx="93">
                  <c:v>139.9475206629744</c:v>
                </c:pt>
                <c:pt idx="94">
                  <c:v>149.95195468796399</c:v>
                </c:pt>
                <c:pt idx="95">
                  <c:v>184.4710705604472</c:v>
                </c:pt>
                <c:pt idx="96">
                  <c:v>216.08813686842961</c:v>
                </c:pt>
                <c:pt idx="97">
                  <c:v>175.2303337892736</c:v>
                </c:pt>
                <c:pt idx="98">
                  <c:v>204.1744597089</c:v>
                </c:pt>
                <c:pt idx="99">
                  <c:v>303.53147243036165</c:v>
                </c:pt>
                <c:pt idx="100">
                  <c:v>241.9011040474104</c:v>
                </c:pt>
                <c:pt idx="101">
                  <c:v>213.94978455774481</c:v>
                </c:pt>
                <c:pt idx="102">
                  <c:v>223.3432607796816</c:v>
                </c:pt>
                <c:pt idx="103">
                  <c:v>296.81093659678083</c:v>
                </c:pt>
                <c:pt idx="104">
                  <c:v>310.63385689085044</c:v>
                </c:pt>
                <c:pt idx="105">
                  <c:v>283.29349520423767</c:v>
                </c:pt>
                <c:pt idx="106">
                  <c:v>266.95037397257522</c:v>
                </c:pt>
                <c:pt idx="107">
                  <c:v>307.34995869944163</c:v>
                </c:pt>
                <c:pt idx="108">
                  <c:v>305.36434583952007</c:v>
                </c:pt>
                <c:pt idx="109">
                  <c:v>364.85636191178645</c:v>
                </c:pt>
                <c:pt idx="110">
                  <c:v>551.58034046979844</c:v>
                </c:pt>
                <c:pt idx="111">
                  <c:v>577.85152600106892</c:v>
                </c:pt>
                <c:pt idx="112">
                  <c:v>492.92839137672962</c:v>
                </c:pt>
                <c:pt idx="113">
                  <c:v>556.46800289422094</c:v>
                </c:pt>
                <c:pt idx="114">
                  <c:v>527.75298615073928</c:v>
                </c:pt>
                <c:pt idx="115">
                  <c:v>600.45696471402243</c:v>
                </c:pt>
                <c:pt idx="116">
                  <c:v>503.92563183167999</c:v>
                </c:pt>
                <c:pt idx="117">
                  <c:v>499.03796940725766</c:v>
                </c:pt>
                <c:pt idx="118">
                  <c:v>472.15582607293453</c:v>
                </c:pt>
                <c:pt idx="119">
                  <c:v>366.9947142224712</c:v>
                </c:pt>
                <c:pt idx="120">
                  <c:v>304.29516968417761</c:v>
                </c:pt>
                <c:pt idx="121">
                  <c:v>320.33281201431362</c:v>
                </c:pt>
                <c:pt idx="122">
                  <c:v>237.92987832756722</c:v>
                </c:pt>
                <c:pt idx="123">
                  <c:v>196.76659634688482</c:v>
                </c:pt>
                <c:pt idx="124">
                  <c:v>182.2563485243808</c:v>
                </c:pt>
                <c:pt idx="125">
                  <c:v>160.49097679062481</c:v>
                </c:pt>
                <c:pt idx="126">
                  <c:v>151.479349195596</c:v>
                </c:pt>
                <c:pt idx="127">
                  <c:v>138.34375642996079</c:v>
                </c:pt>
                <c:pt idx="128">
                  <c:v>137.35095000000001</c:v>
                </c:pt>
                <c:pt idx="129">
                  <c:v>137.35095000000001</c:v>
                </c:pt>
                <c:pt idx="130">
                  <c:v>137.35095000000001</c:v>
                </c:pt>
                <c:pt idx="131">
                  <c:v>137.35095000000001</c:v>
                </c:pt>
                <c:pt idx="132">
                  <c:v>137.35095000000001</c:v>
                </c:pt>
                <c:pt idx="133">
                  <c:v>137.35095000000001</c:v>
                </c:pt>
                <c:pt idx="134">
                  <c:v>137.35095000000001</c:v>
                </c:pt>
                <c:pt idx="135">
                  <c:v>137.35095000000001</c:v>
                </c:pt>
                <c:pt idx="136">
                  <c:v>137.35095000000001</c:v>
                </c:pt>
                <c:pt idx="137">
                  <c:v>137.35095000000001</c:v>
                </c:pt>
                <c:pt idx="138">
                  <c:v>137.35095000000001</c:v>
                </c:pt>
                <c:pt idx="139">
                  <c:v>137.35095000000001</c:v>
                </c:pt>
                <c:pt idx="140">
                  <c:v>137.35095000000001</c:v>
                </c:pt>
                <c:pt idx="141">
                  <c:v>137.35095000000001</c:v>
                </c:pt>
                <c:pt idx="142">
                  <c:v>137.35095000000001</c:v>
                </c:pt>
                <c:pt idx="143">
                  <c:v>137.35095000000001</c:v>
                </c:pt>
                <c:pt idx="144">
                  <c:v>137.35095000000001</c:v>
                </c:pt>
                <c:pt idx="145">
                  <c:v>137.35095000000001</c:v>
                </c:pt>
                <c:pt idx="146">
                  <c:v>137.35095000000001</c:v>
                </c:pt>
                <c:pt idx="147">
                  <c:v>137.35095000000001</c:v>
                </c:pt>
                <c:pt idx="148">
                  <c:v>137.35095000000001</c:v>
                </c:pt>
                <c:pt idx="149">
                  <c:v>137.35095000000001</c:v>
                </c:pt>
                <c:pt idx="150">
                  <c:v>137.35095000000001</c:v>
                </c:pt>
                <c:pt idx="151">
                  <c:v>137.35095000000001</c:v>
                </c:pt>
                <c:pt idx="152">
                  <c:v>137.35095000000001</c:v>
                </c:pt>
                <c:pt idx="153">
                  <c:v>137.35095000000001</c:v>
                </c:pt>
                <c:pt idx="154">
                  <c:v>137.35095000000001</c:v>
                </c:pt>
                <c:pt idx="155">
                  <c:v>137.35095000000001</c:v>
                </c:pt>
                <c:pt idx="156">
                  <c:v>137.35095000000001</c:v>
                </c:pt>
                <c:pt idx="157">
                  <c:v>137.35095000000001</c:v>
                </c:pt>
                <c:pt idx="158">
                  <c:v>137.35095000000001</c:v>
                </c:pt>
                <c:pt idx="159">
                  <c:v>137.35095000000001</c:v>
                </c:pt>
                <c:pt idx="160">
                  <c:v>137.35095000000001</c:v>
                </c:pt>
                <c:pt idx="161">
                  <c:v>137.35095000000001</c:v>
                </c:pt>
                <c:pt idx="162">
                  <c:v>137.35095000000001</c:v>
                </c:pt>
                <c:pt idx="163">
                  <c:v>137.35095000000001</c:v>
                </c:pt>
                <c:pt idx="164">
                  <c:v>137.35095000000001</c:v>
                </c:pt>
                <c:pt idx="165">
                  <c:v>138.34375642996079</c:v>
                </c:pt>
                <c:pt idx="166">
                  <c:v>151.02113084330639</c:v>
                </c:pt>
                <c:pt idx="167">
                  <c:v>194.09365595852879</c:v>
                </c:pt>
                <c:pt idx="168">
                  <c:v>208.45116433026962</c:v>
                </c:pt>
                <c:pt idx="169">
                  <c:v>178.1323833537744</c:v>
                </c:pt>
                <c:pt idx="170">
                  <c:v>309.18283210860005</c:v>
                </c:pt>
                <c:pt idx="171">
                  <c:v>423.35557155409202</c:v>
                </c:pt>
                <c:pt idx="172">
                  <c:v>244.65041416114801</c:v>
                </c:pt>
                <c:pt idx="173">
                  <c:v>301.31675039429524</c:v>
                </c:pt>
                <c:pt idx="174">
                  <c:v>297.4218943998336</c:v>
                </c:pt>
                <c:pt idx="175">
                  <c:v>408.7689540062064</c:v>
                </c:pt>
                <c:pt idx="176">
                  <c:v>342.70914155112246</c:v>
                </c:pt>
                <c:pt idx="177">
                  <c:v>227.467225950288</c:v>
                </c:pt>
                <c:pt idx="178">
                  <c:v>316.43795601985204</c:v>
                </c:pt>
                <c:pt idx="179">
                  <c:v>429.31241013385687</c:v>
                </c:pt>
                <c:pt idx="180">
                  <c:v>405.63779526556078</c:v>
                </c:pt>
                <c:pt idx="181">
                  <c:v>463.60241683019535</c:v>
                </c:pt>
                <c:pt idx="182">
                  <c:v>423.35557155409202</c:v>
                </c:pt>
                <c:pt idx="183">
                  <c:v>494.76126478588799</c:v>
                </c:pt>
                <c:pt idx="184">
                  <c:v>434.73466063595049</c:v>
                </c:pt>
                <c:pt idx="185">
                  <c:v>587.01589304686092</c:v>
                </c:pt>
                <c:pt idx="186">
                  <c:v>381.96318039726481</c:v>
                </c:pt>
                <c:pt idx="187">
                  <c:v>420.22441281344641</c:v>
                </c:pt>
                <c:pt idx="188">
                  <c:v>396.3970584943873</c:v>
                </c:pt>
                <c:pt idx="189">
                  <c:v>229.45283881020961</c:v>
                </c:pt>
                <c:pt idx="190">
                  <c:v>226.1689406188008</c:v>
                </c:pt>
                <c:pt idx="191">
                  <c:v>278.10035387828884</c:v>
                </c:pt>
                <c:pt idx="192">
                  <c:v>270.7688602416552</c:v>
                </c:pt>
                <c:pt idx="193">
                  <c:v>245.26137196420083</c:v>
                </c:pt>
                <c:pt idx="194">
                  <c:v>203.79261108199199</c:v>
                </c:pt>
                <c:pt idx="195">
                  <c:v>189.7405816117776</c:v>
                </c:pt>
                <c:pt idx="196">
                  <c:v>163.698505256652</c:v>
                </c:pt>
                <c:pt idx="197">
                  <c:v>163.92761443279682</c:v>
                </c:pt>
                <c:pt idx="198">
                  <c:v>148.1190812788056</c:v>
                </c:pt>
                <c:pt idx="199">
                  <c:v>137.35095000000001</c:v>
                </c:pt>
                <c:pt idx="200">
                  <c:v>137.35095000000001</c:v>
                </c:pt>
                <c:pt idx="201">
                  <c:v>137.35095000000001</c:v>
                </c:pt>
                <c:pt idx="202">
                  <c:v>137.35095000000001</c:v>
                </c:pt>
                <c:pt idx="203">
                  <c:v>137.35095000000001</c:v>
                </c:pt>
                <c:pt idx="204">
                  <c:v>137.35095000000001</c:v>
                </c:pt>
                <c:pt idx="205">
                  <c:v>137.35095000000001</c:v>
                </c:pt>
                <c:pt idx="206">
                  <c:v>137.35095000000001</c:v>
                </c:pt>
                <c:pt idx="207">
                  <c:v>137.35095000000001</c:v>
                </c:pt>
                <c:pt idx="208">
                  <c:v>137.35095000000001</c:v>
                </c:pt>
                <c:pt idx="209">
                  <c:v>137.35095000000001</c:v>
                </c:pt>
                <c:pt idx="210">
                  <c:v>137.35095000000001</c:v>
                </c:pt>
                <c:pt idx="211">
                  <c:v>137.35095000000001</c:v>
                </c:pt>
                <c:pt idx="212">
                  <c:v>137.35095000000001</c:v>
                </c:pt>
                <c:pt idx="213">
                  <c:v>137.35095000000001</c:v>
                </c:pt>
                <c:pt idx="214">
                  <c:v>137.35095000000001</c:v>
                </c:pt>
                <c:pt idx="215">
                  <c:v>137.35095000000001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4C-4BD6-BFE1-B958DDAF4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3225784"/>
        <c:axId val="703228528"/>
      </c:lineChart>
      <c:catAx>
        <c:axId val="703225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3228528"/>
        <c:crosses val="autoZero"/>
        <c:auto val="1"/>
        <c:lblAlgn val="ctr"/>
        <c:lblOffset val="100"/>
        <c:tickLblSkip val="6"/>
        <c:tickMarkSkip val="6"/>
        <c:noMultiLvlLbl val="0"/>
      </c:catAx>
      <c:valAx>
        <c:axId val="70322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32257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0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22T12:37:03.92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85721-15E2-4BFD-8F2B-4701A2E2CB75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s-E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546A5-A020-45D3-8948-3E216ED9EBA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978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cs-CZ">
                <a:latin typeface="Arial" panose="020B0604020202020204" pitchFamily="34" charset="0"/>
              </a:rPr>
              <a:t>Salwage cut from 5 to 15 in 2018 (= to alowable cut) and 20 mil m3 in 2019</a:t>
            </a:r>
          </a:p>
        </p:txBody>
      </p:sp>
      <p:sp>
        <p:nvSpPr>
          <p:cNvPr id="7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CF1FE0-0B6A-42A1-9589-11B950BC1E35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723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6FE4B1-7754-468A-B449-1CF494504C0D}" type="slidenum">
              <a:rPr lang="en-US" altLang="cs-CZ" smtClean="0"/>
              <a:pPr/>
              <a:t>5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9214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87BAAC-AFE3-4708-9653-A27B75651463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012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92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25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2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7856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7424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264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8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42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77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080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93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95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22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23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18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81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D264-492F-4486-8CB8-1F100D461A70}" type="datetimeFigureOut">
              <a:rPr lang="es-ES" smtClean="0"/>
              <a:t>20/03/2019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175F52-208E-4E9F-AC7E-20AB4050E78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21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ulhm.cz/sites/files/Informatika/Metodiky/LP_10_2016c.pdf" TargetMode="External"/><Relationship Id="rId2" Type="http://schemas.openxmlformats.org/officeDocument/2006/relationships/hyperlink" Target="http://eagri.cz/public/web/mze/lesy/legislativa/legislativa-cr/lesnictvi/uplna-zneni/10007264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ulhm.cz/sites/files/Informatika/Metodiky/LP_15_2016.pdf" TargetMode="External"/><Relationship Id="rId5" Type="http://schemas.openxmlformats.org/officeDocument/2006/relationships/hyperlink" Target="http://www.vulhm.cz/sites/files/Informatika/LP_11_2014.pdf" TargetMode="External"/><Relationship Id="rId4" Type="http://schemas.openxmlformats.org/officeDocument/2006/relationships/hyperlink" Target="http://www.vulhmop.cz/homepages/leugner/Mauer_Leugner_2014_metodika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84" y="581754"/>
            <a:ext cx="2343477" cy="166234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93434" y="1776724"/>
            <a:ext cx="8367542" cy="1646302"/>
          </a:xfrm>
        </p:spPr>
        <p:txBody>
          <a:bodyPr/>
          <a:lstStyle/>
          <a:p>
            <a:pPr algn="ctr"/>
            <a:r>
              <a:rPr lang="cs-CZ" sz="3600" b="1" dirty="0" smtClean="0"/>
              <a:t>Jak zachránit naše lesy?</a:t>
            </a:r>
            <a:endParaRPr lang="cs-CZ" sz="20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14901" y="6309550"/>
            <a:ext cx="3615481" cy="1096899"/>
          </a:xfr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chemeClr val="tx1"/>
                </a:solidFill>
              </a:rPr>
              <a:t>Doc. Ing. Radek Pokorný, Ph.D.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17" y="437178"/>
            <a:ext cx="2428585" cy="20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506135" y="3860107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Proč nám mizí před očima?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Jaká je budoucnost? 	-		Jaká jsou rizika?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50000"/>
                  </a:schemeClr>
                </a:solidFill>
              </a:rPr>
              <a:t>Co se s tím dá dělat? 	-		Jaká jsou možná adaptační opatření?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244"/>
            <a:ext cx="9144000" cy="646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47225" y="125667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Smrk ztepilý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291295" y="51469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71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0260"/>
            <a:ext cx="9144000" cy="646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47225" y="125667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Smrk ztepilý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9981806" y="79953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646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47225" y="125667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Smrk ztepilý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9696259" y="45583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27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244"/>
            <a:ext cx="9144000" cy="64651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5521" y="8784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Dub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696259" y="26286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1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244"/>
            <a:ext cx="9144000" cy="64651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5521" y="8784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Dub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696259" y="0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39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244"/>
            <a:ext cx="9144000" cy="64651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5521" y="8784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Dub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696259" y="26286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89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244"/>
            <a:ext cx="9144000" cy="64651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75521" y="8784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Dub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696259" y="26531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7" y="619933"/>
            <a:ext cx="10061027" cy="612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6120" y="4091553"/>
            <a:ext cx="1446230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>
                <a:solidFill>
                  <a:srgbClr val="0070C0"/>
                </a:solidFill>
              </a:rPr>
              <a:t>Hydrosféra</a:t>
            </a:r>
          </a:p>
          <a:p>
            <a:pPr algn="ctr"/>
            <a:r>
              <a:rPr lang="cs-CZ" sz="1200" dirty="0"/>
              <a:t>- oceány a moře</a:t>
            </a:r>
          </a:p>
          <a:p>
            <a:pPr algn="ctr"/>
            <a:r>
              <a:rPr lang="cs-CZ" sz="1200" dirty="0"/>
              <a:t>97 % vody na Zemi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9159" y="3301138"/>
            <a:ext cx="16562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Výpar</a:t>
            </a:r>
            <a:r>
              <a:rPr lang="cs-CZ" sz="1400" dirty="0"/>
              <a:t> (evaporace)</a:t>
            </a:r>
          </a:p>
          <a:p>
            <a:r>
              <a:rPr lang="cs-CZ" sz="1400" dirty="0"/>
              <a:t>- ohřev Slunce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5274" y="2173704"/>
            <a:ext cx="284000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>
                <a:solidFill>
                  <a:srgbClr val="0070C0"/>
                </a:solidFill>
              </a:rPr>
              <a:t>Kondenzace</a:t>
            </a:r>
            <a:r>
              <a:rPr lang="cs-CZ" sz="1400" dirty="0"/>
              <a:t>, tvorba mraků, mlhy</a:t>
            </a:r>
          </a:p>
          <a:p>
            <a:pPr marL="285750" indent="-285750" algn="ctr">
              <a:buFontTx/>
              <a:buChar char="-"/>
            </a:pPr>
            <a:r>
              <a:rPr lang="cs-CZ" sz="1200" dirty="0"/>
              <a:t>zvyšuje se koncentrace vodní páry</a:t>
            </a:r>
          </a:p>
          <a:p>
            <a:pPr algn="ctr"/>
            <a:r>
              <a:rPr lang="cs-CZ" sz="1200" dirty="0"/>
              <a:t>a vytváří se mraky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928491" y="1426039"/>
            <a:ext cx="1830950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Advekce</a:t>
            </a:r>
          </a:p>
          <a:p>
            <a:r>
              <a:rPr lang="cs-CZ" sz="1200" dirty="0"/>
              <a:t>vítr žene a zvedá mraky</a:t>
            </a:r>
          </a:p>
          <a:p>
            <a:r>
              <a:rPr lang="cs-CZ" sz="1200" dirty="0"/>
              <a:t>v atmosféře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29754" y="892344"/>
            <a:ext cx="2859373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Tvorba srážek</a:t>
            </a:r>
            <a:r>
              <a:rPr lang="cs-CZ" sz="1400" dirty="0"/>
              <a:t>, desublimace</a:t>
            </a:r>
          </a:p>
          <a:p>
            <a:r>
              <a:rPr lang="cs-CZ" sz="1200" dirty="0"/>
              <a:t>- kapičky vody, </a:t>
            </a:r>
            <a:r>
              <a:rPr lang="cs-CZ" sz="1200" dirty="0" err="1"/>
              <a:t>mlžinky</a:t>
            </a:r>
            <a:r>
              <a:rPr lang="cs-CZ" sz="1200" dirty="0"/>
              <a:t>, déšť, sníh, led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4682" y="892344"/>
            <a:ext cx="32944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000" dirty="0"/>
              <a:t>Akumulace, rozpouštění, sublimace, desublimace</a:t>
            </a:r>
          </a:p>
          <a:p>
            <a:r>
              <a:rPr lang="cs-CZ" sz="1000" dirty="0"/>
              <a:t>- sníh a led se akumulují, rozpouští se, znovu vypařují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7034682" y="1292454"/>
            <a:ext cx="3294492" cy="389112"/>
          </a:xfrm>
          <a:prstGeom prst="rect">
            <a:avLst/>
          </a:prstGeom>
          <a:solidFill>
            <a:srgbClr val="C1E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8681928" y="1988003"/>
            <a:ext cx="3184077" cy="9848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/>
              <a:t>Povrchový odtok, soustředěný odtok,</a:t>
            </a:r>
          </a:p>
          <a:p>
            <a:r>
              <a:rPr lang="cs-CZ" sz="1400" dirty="0"/>
              <a:t>detence </a:t>
            </a:r>
            <a:r>
              <a:rPr lang="cs-CZ" sz="1200" dirty="0"/>
              <a:t>– potoky, řeky, mokřady, rybníky, </a:t>
            </a:r>
          </a:p>
          <a:p>
            <a:r>
              <a:rPr lang="cs-CZ" sz="1200" dirty="0"/>
              <a:t>jezera..</a:t>
            </a:r>
          </a:p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764291" y="3429000"/>
            <a:ext cx="2622834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Intercepce, příjem rostlinami,</a:t>
            </a:r>
          </a:p>
          <a:p>
            <a:r>
              <a:rPr lang="cs-CZ" sz="1400" dirty="0">
                <a:solidFill>
                  <a:srgbClr val="0070C0"/>
                </a:solidFill>
              </a:rPr>
              <a:t>transpirace </a:t>
            </a:r>
            <a:r>
              <a:rPr lang="cs-CZ" sz="1200" dirty="0"/>
              <a:t>– rostliny nasávají </a:t>
            </a:r>
          </a:p>
          <a:p>
            <a:r>
              <a:rPr lang="cs-CZ" sz="1200" dirty="0"/>
              <a:t>vodu z půdy a vydávají transpirací </a:t>
            </a:r>
          </a:p>
          <a:p>
            <a:r>
              <a:rPr lang="cs-CZ" sz="1200" dirty="0"/>
              <a:t>zpět do atmosféry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748774" y="4926708"/>
            <a:ext cx="25251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Infiltrace, zasakování, podpovrchový odtok, </a:t>
            </a:r>
          </a:p>
          <a:p>
            <a:r>
              <a:rPr lang="cs-CZ" sz="1400" dirty="0">
                <a:solidFill>
                  <a:srgbClr val="0070C0"/>
                </a:solidFill>
              </a:rPr>
              <a:t>hladina podzemní vody, obohacení minerálů..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149534" y="5974691"/>
            <a:ext cx="2531794" cy="7345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Vulkanická pára, gejzíry, voda pronikající z pevninských desek</a:t>
            </a:r>
          </a:p>
        </p:txBody>
      </p:sp>
      <p:sp>
        <p:nvSpPr>
          <p:cNvPr id="15" name="TextovéPole 3"/>
          <p:cNvSpPr txBox="1">
            <a:spLocks noChangeArrowheads="1"/>
          </p:cNvSpPr>
          <p:nvPr/>
        </p:nvSpPr>
        <p:spPr bwMode="auto">
          <a:xfrm>
            <a:off x="9234094" y="6542832"/>
            <a:ext cx="283923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i="1" dirty="0">
                <a:solidFill>
                  <a:schemeClr val="tx1"/>
                </a:solidFill>
              </a:rPr>
              <a:t>Zdroj: https://en.wikipedia.org/wiki/Water_cycle</a:t>
            </a:r>
          </a:p>
        </p:txBody>
      </p:sp>
      <p:sp>
        <p:nvSpPr>
          <p:cNvPr id="16" name="Obousměrná svislá šipka 4"/>
          <p:cNvSpPr>
            <a:spLocks noChangeArrowheads="1"/>
          </p:cNvSpPr>
          <p:nvPr/>
        </p:nvSpPr>
        <p:spPr bwMode="auto">
          <a:xfrm>
            <a:off x="5807869" y="1681566"/>
            <a:ext cx="576262" cy="2088000"/>
          </a:xfrm>
          <a:prstGeom prst="upDownArrow">
            <a:avLst>
              <a:gd name="adj1" fmla="val 50000"/>
              <a:gd name="adj2" fmla="val 50009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17" name="TextovéPole 7"/>
          <p:cNvSpPr txBox="1">
            <a:spLocks noChangeArrowheads="1"/>
          </p:cNvSpPr>
          <p:nvPr/>
        </p:nvSpPr>
        <p:spPr bwMode="auto">
          <a:xfrm>
            <a:off x="5207809" y="2541416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ETR</a:t>
            </a:r>
          </a:p>
        </p:txBody>
      </p:sp>
      <p:cxnSp>
        <p:nvCxnSpPr>
          <p:cNvPr id="18" name="Přímá spojnice 6"/>
          <p:cNvCxnSpPr>
            <a:cxnSpLocks noChangeShapeType="1"/>
          </p:cNvCxnSpPr>
          <p:nvPr/>
        </p:nvCxnSpPr>
        <p:spPr bwMode="auto">
          <a:xfrm>
            <a:off x="4763294" y="1673531"/>
            <a:ext cx="266541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ovéPole 10"/>
          <p:cNvSpPr txBox="1">
            <a:spLocks noChangeArrowheads="1"/>
          </p:cNvSpPr>
          <p:nvPr/>
        </p:nvSpPr>
        <p:spPr bwMode="auto">
          <a:xfrm>
            <a:off x="2112350" y="3769566"/>
            <a:ext cx="8578330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200" b="1" dirty="0">
                <a:solidFill>
                  <a:srgbClr val="FF0000"/>
                </a:solidFill>
              </a:rPr>
              <a:t>LESY stabilizují naše k</a:t>
            </a:r>
            <a:r>
              <a:rPr lang="en-US" altLang="cs-CZ" sz="4200" b="1" dirty="0">
                <a:solidFill>
                  <a:srgbClr val="FF0000"/>
                </a:solidFill>
              </a:rPr>
              <a:t>lima!</a:t>
            </a:r>
          </a:p>
        </p:txBody>
      </p:sp>
    </p:spTree>
    <p:extLst>
      <p:ext uri="{BB962C8B-B14F-4D97-AF65-F5344CB8AC3E}">
        <p14:creationId xmlns:p14="http://schemas.microsoft.com/office/powerpoint/2010/main" val="2120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B30A57-3366-4C59-BCAC-2BC7B4739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33" y="1551963"/>
            <a:ext cx="7915083" cy="530603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AAB0A34-3C88-4374-B29F-E4A582C8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465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651193-2C3A-415A-8E54-3A7C50EFFACE}"/>
              </a:ext>
            </a:extLst>
          </p:cNvPr>
          <p:cNvSpPr txBox="1"/>
          <p:nvPr/>
        </p:nvSpPr>
        <p:spPr>
          <a:xfrm>
            <a:off x="9496337" y="0"/>
            <a:ext cx="2678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Odlesňování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Země</a:t>
            </a:r>
          </a:p>
        </p:txBody>
      </p:sp>
    </p:spTree>
    <p:extLst>
      <p:ext uri="{BB962C8B-B14F-4D97-AF65-F5344CB8AC3E}">
        <p14:creationId xmlns:p14="http://schemas.microsoft.com/office/powerpoint/2010/main" val="33313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Šipka doprava 8"/>
          <p:cNvSpPr/>
          <p:nvPr/>
        </p:nvSpPr>
        <p:spPr>
          <a:xfrm rot="2419392">
            <a:off x="-41747" y="5048532"/>
            <a:ext cx="3223647" cy="852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0632" cy="35494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32" y="0"/>
            <a:ext cx="3773936" cy="43860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00" y="1100564"/>
            <a:ext cx="4065980" cy="45177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889" y="2615461"/>
            <a:ext cx="3596501" cy="42425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36" y="1428209"/>
            <a:ext cx="3915910" cy="42425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68" y="2291943"/>
            <a:ext cx="3667764" cy="4550743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2419392">
            <a:off x="7841757" y="802630"/>
            <a:ext cx="3223647" cy="852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destabilizace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1862" y="383264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2007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889542" y="647335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1326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7" y="3325031"/>
            <a:ext cx="87042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033869" y="1429477"/>
            <a:ext cx="55771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Bookman Old Style" panose="02050604050505020204" pitchFamily="18" charset="0"/>
              </a:rPr>
              <a:t>V</a:t>
            </a:r>
            <a:r>
              <a:rPr lang="en-US" altLang="cs-CZ" b="1" dirty="0" err="1">
                <a:latin typeface="Bookman Old Style" panose="02050604050505020204" pitchFamily="18" charset="0"/>
              </a:rPr>
              <a:t>znik</a:t>
            </a:r>
            <a:r>
              <a:rPr lang="en-US" altLang="cs-CZ" b="1" dirty="0">
                <a:latin typeface="Bookman Old Style" panose="02050604050505020204" pitchFamily="18" charset="0"/>
              </a:rPr>
              <a:t> </a:t>
            </a:r>
            <a:r>
              <a:rPr lang="cs-CZ" altLang="cs-CZ" b="1" dirty="0">
                <a:latin typeface="Bookman Old Style" panose="02050604050505020204" pitchFamily="18" charset="0"/>
              </a:rPr>
              <a:t>a vývoj </a:t>
            </a:r>
            <a:r>
              <a:rPr lang="en-US" altLang="cs-CZ" b="1" dirty="0" err="1">
                <a:latin typeface="Bookman Old Style" panose="02050604050505020204" pitchFamily="18" charset="0"/>
              </a:rPr>
              <a:t>Zem</a:t>
            </a:r>
            <a:r>
              <a:rPr lang="cs-CZ" altLang="cs-CZ" b="1" dirty="0">
                <a:latin typeface="Bookman Old Style" panose="02050604050505020204" pitchFamily="18" charset="0"/>
              </a:rPr>
              <a:t>ě a klimatického systému</a:t>
            </a:r>
            <a:r>
              <a:rPr lang="en-US" altLang="cs-CZ" b="1" dirty="0">
                <a:latin typeface="Bookman Old Style" panose="02050604050505020204" pitchFamily="18" charset="0"/>
              </a:rPr>
              <a:t> </a:t>
            </a:r>
            <a:endParaRPr lang="cs-CZ" altLang="cs-CZ" b="1" dirty="0">
              <a:latin typeface="Bookman Old Style" panose="02050604050505020204" pitchFamily="18" charset="0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321529" y="2034394"/>
            <a:ext cx="577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man Old Style" panose="02050604050505020204" pitchFamily="18" charset="0"/>
              </a:rPr>
              <a:t>vznik oceánů a formování </a:t>
            </a:r>
            <a:r>
              <a:rPr lang="cs-CZ" altLang="cs-CZ" b="1">
                <a:latin typeface="Bookman Old Style" panose="02050604050505020204" pitchFamily="18" charset="0"/>
              </a:rPr>
              <a:t>klimatického systému</a:t>
            </a:r>
          </a:p>
          <a:p>
            <a:pPr eaLnBrk="1" hangingPunct="1"/>
            <a:r>
              <a:rPr lang="cs-CZ" altLang="cs-CZ">
                <a:latin typeface="Bookman Old Style" panose="02050604050505020204" pitchFamily="18" charset="0"/>
              </a:rPr>
              <a:t>/litosféra, hydrosféra, atmosféra/  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2761391" y="2756707"/>
            <a:ext cx="331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man Old Style" panose="02050604050505020204" pitchFamily="18" charset="0"/>
              </a:rPr>
              <a:t>první formy života (bakterie)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745266" y="4625194"/>
            <a:ext cx="887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0		  1		   2		     3		      4 mld. let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4777517" y="3109132"/>
            <a:ext cx="3281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Bookman Old Style" panose="02050604050505020204" pitchFamily="18" charset="0"/>
              </a:rPr>
              <a:t>sinice, řasy	eukaryota  </a:t>
            </a:r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8461354" y="3008325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Bookman Old Style" panose="02050604050505020204" pitchFamily="18" charset="0"/>
              </a:rPr>
              <a:t>rostliny</a:t>
            </a:r>
          </a:p>
        </p:txBody>
      </p:sp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8810734" y="1351253"/>
            <a:ext cx="9653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člověk</a:t>
            </a:r>
          </a:p>
        </p:txBody>
      </p:sp>
      <p:sp>
        <p:nvSpPr>
          <p:cNvPr id="4109" name="Line 17"/>
          <p:cNvSpPr>
            <a:spLocks noChangeShapeType="1"/>
          </p:cNvSpPr>
          <p:nvPr/>
        </p:nvSpPr>
        <p:spPr bwMode="auto">
          <a:xfrm>
            <a:off x="1321529" y="2248707"/>
            <a:ext cx="0" cy="936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Line 18"/>
          <p:cNvSpPr>
            <a:spLocks noChangeShapeType="1"/>
          </p:cNvSpPr>
          <p:nvPr/>
        </p:nvSpPr>
        <p:spPr bwMode="auto">
          <a:xfrm>
            <a:off x="8595454" y="3328206"/>
            <a:ext cx="0" cy="4333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" name="Line 19"/>
          <p:cNvSpPr>
            <a:spLocks noChangeShapeType="1"/>
          </p:cNvSpPr>
          <p:nvPr/>
        </p:nvSpPr>
        <p:spPr bwMode="auto">
          <a:xfrm>
            <a:off x="9603516" y="1672445"/>
            <a:ext cx="0" cy="2160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Nadpis 1"/>
          <p:cNvSpPr txBox="1">
            <a:spLocks noChangeArrowheads="1"/>
          </p:cNvSpPr>
          <p:nvPr/>
        </p:nvSpPr>
        <p:spPr>
          <a:xfrm>
            <a:off x="30513" y="-126682"/>
            <a:ext cx="6996112" cy="7778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altLang="cs-CZ" sz="3200" b="1" smtClean="0"/>
              <a:t>Proč nám mizí před očima..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6407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303" y="2287843"/>
            <a:ext cx="4841697" cy="4492150"/>
          </a:xfrm>
          <a:prstGeom prst="rect">
            <a:avLst/>
          </a:prstGeom>
        </p:spPr>
      </p:pic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3215271" y="2466935"/>
            <a:ext cx="4314826" cy="16324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Ovál 14"/>
          <p:cNvSpPr/>
          <p:nvPr/>
        </p:nvSpPr>
        <p:spPr>
          <a:xfrm>
            <a:off x="1839692" y="761765"/>
            <a:ext cx="2571432" cy="18463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5069" y="182814"/>
            <a:ext cx="10975794" cy="1320800"/>
          </a:xfrm>
        </p:spPr>
        <p:txBody>
          <a:bodyPr>
            <a:normAutofit fontScale="90000"/>
          </a:bodyPr>
          <a:lstStyle/>
          <a:p>
            <a:r>
              <a:rPr lang="cs-CZ" dirty="0"/>
              <a:t>Adaptační strategie  		pozitivní </a:t>
            </a:r>
            <a:r>
              <a:rPr lang="cs-CZ" sz="2700" dirty="0"/>
              <a:t>(nebo alespoň vyrovnaná)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									vodní bilance lesa - </a:t>
            </a:r>
            <a:r>
              <a:rPr lang="cs-CZ" sz="6000" dirty="0">
                <a:solidFill>
                  <a:srgbClr val="FFFF00"/>
                </a:solidFill>
              </a:rPr>
              <a:t>krajiny </a:t>
            </a:r>
            <a:endParaRPr lang="es-ES" sz="6000" dirty="0">
              <a:solidFill>
                <a:srgbClr val="FFFF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45813" y="1733845"/>
            <a:ext cx="19591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es-ES" sz="1600" dirty="0">
                <a:solidFill>
                  <a:srgbClr val="FF0000"/>
                </a:solidFill>
              </a:rPr>
              <a:t>70 %</a:t>
            </a:r>
          </a:p>
          <a:p>
            <a:pPr algn="ctr"/>
            <a:r>
              <a:rPr lang="cs-CZ" altLang="es-ES" sz="1600" dirty="0"/>
              <a:t>H</a:t>
            </a:r>
            <a:r>
              <a:rPr lang="cs-CZ" altLang="es-ES" sz="1600" baseline="-25000" dirty="0"/>
              <a:t>ETR </a:t>
            </a:r>
            <a:r>
              <a:rPr lang="cs-CZ" altLang="es-ES" sz="1600" dirty="0"/>
              <a:t>_celkový výpar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42742" y="1733845"/>
            <a:ext cx="1936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es-ES" sz="1600" dirty="0"/>
              <a:t>30 %</a:t>
            </a:r>
          </a:p>
          <a:p>
            <a:pPr algn="ctr"/>
            <a:r>
              <a:rPr lang="cs-CZ" altLang="es-ES" sz="1600" dirty="0"/>
              <a:t>H</a:t>
            </a:r>
            <a:r>
              <a:rPr lang="cs-CZ" altLang="es-ES" sz="1600" baseline="-25000" dirty="0"/>
              <a:t>CO</a:t>
            </a:r>
            <a:r>
              <a:rPr lang="cs-CZ" altLang="es-ES" sz="1600" dirty="0"/>
              <a:t>_ celkový odtok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40347" y="188624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4464147" y="196244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180428" y="3375006"/>
            <a:ext cx="1009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1600" dirty="0"/>
              <a:t>evaporace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342228" y="3756006"/>
            <a:ext cx="1631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1600" i="1" dirty="0"/>
              <a:t>evapotranspirace</a:t>
            </a: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4500091" y="2757835"/>
            <a:ext cx="2941320" cy="97315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362491" y="3495656"/>
            <a:ext cx="17620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1600" dirty="0">
                <a:solidFill>
                  <a:srgbClr val="FF0000"/>
                </a:solidFill>
              </a:rPr>
              <a:t>60 %   30 %   </a:t>
            </a:r>
            <a:r>
              <a:rPr lang="cs-CZ" altLang="es-ES" sz="1600" dirty="0"/>
              <a:t>10 %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083554" y="1261445"/>
            <a:ext cx="5328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2800" dirty="0"/>
              <a:t>H</a:t>
            </a:r>
            <a:r>
              <a:rPr lang="cs-CZ" altLang="es-ES" sz="2800" baseline="-25000" dirty="0"/>
              <a:t>S</a:t>
            </a:r>
            <a:r>
              <a:rPr lang="cs-CZ" altLang="es-ES" sz="2800" dirty="0"/>
              <a:t> </a:t>
            </a:r>
            <a:r>
              <a:rPr lang="cs-CZ" altLang="es-ES" sz="2800" dirty="0">
                <a:solidFill>
                  <a:srgbClr val="FF0000"/>
                </a:solidFill>
              </a:rPr>
              <a:t>= </a:t>
            </a:r>
            <a:r>
              <a:rPr lang="cs-CZ" altLang="es-ES" sz="2800" dirty="0"/>
              <a:t> H</a:t>
            </a:r>
            <a:r>
              <a:rPr lang="cs-CZ" altLang="es-ES" sz="2800" baseline="-25000" dirty="0"/>
              <a:t>TR</a:t>
            </a:r>
            <a:r>
              <a:rPr lang="cs-CZ" altLang="es-ES" sz="2800" dirty="0"/>
              <a:t> + H</a:t>
            </a:r>
            <a:r>
              <a:rPr lang="cs-CZ" altLang="es-ES" sz="2800" baseline="-25000" dirty="0"/>
              <a:t>IN</a:t>
            </a:r>
            <a:r>
              <a:rPr lang="cs-CZ" altLang="es-ES" sz="2800" dirty="0"/>
              <a:t> + </a:t>
            </a:r>
            <a:r>
              <a:rPr lang="cs-CZ" altLang="es-ES" sz="2800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cs-CZ" altLang="es-ES" sz="2800" baseline="-25000" dirty="0">
                <a:solidFill>
                  <a:schemeClr val="bg2">
                    <a:lumMod val="75000"/>
                  </a:schemeClr>
                </a:solidFill>
              </a:rPr>
              <a:t>VP</a:t>
            </a:r>
            <a:r>
              <a:rPr lang="cs-CZ" altLang="es-ES" sz="2800" baseline="-25000" dirty="0"/>
              <a:t> </a:t>
            </a:r>
            <a:r>
              <a:rPr lang="cs-CZ" altLang="es-ES" sz="2800" dirty="0"/>
              <a:t> +  </a:t>
            </a:r>
            <a:r>
              <a:rPr lang="cs-CZ" altLang="es-ES" sz="2800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cs-CZ" altLang="es-ES" sz="2800" baseline="-25000" dirty="0">
                <a:solidFill>
                  <a:schemeClr val="bg2">
                    <a:lumMod val="75000"/>
                  </a:schemeClr>
                </a:solidFill>
              </a:rPr>
              <a:t>OP</a:t>
            </a:r>
            <a:r>
              <a:rPr lang="cs-CZ" altLang="es-ES" sz="2800" dirty="0"/>
              <a:t> + H</a:t>
            </a:r>
            <a:r>
              <a:rPr lang="cs-CZ" altLang="es-ES" sz="2800" baseline="-25000" dirty="0"/>
              <a:t>VS</a:t>
            </a:r>
            <a:endParaRPr lang="cs-CZ" altLang="es-ES" sz="28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5590" y="3052743"/>
            <a:ext cx="60887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1800" i="1" dirty="0"/>
              <a:t>H</a:t>
            </a:r>
            <a:r>
              <a:rPr lang="cs-CZ" altLang="es-ES" sz="1800" i="1" baseline="-25000" dirty="0"/>
              <a:t>ETR</a:t>
            </a:r>
            <a:r>
              <a:rPr lang="cs-CZ" altLang="es-ES" sz="1800" i="1" dirty="0"/>
              <a:t> = H</a:t>
            </a:r>
            <a:r>
              <a:rPr lang="cs-CZ" altLang="es-ES" sz="1800" i="1" baseline="-25000" dirty="0"/>
              <a:t>TR</a:t>
            </a:r>
            <a:r>
              <a:rPr lang="cs-CZ" altLang="es-ES" sz="1800" i="1" dirty="0"/>
              <a:t> + H</a:t>
            </a:r>
            <a:r>
              <a:rPr lang="cs-CZ" altLang="es-ES" sz="1800" i="1" baseline="-25000" dirty="0"/>
              <a:t>IN</a:t>
            </a:r>
            <a:r>
              <a:rPr lang="cs-CZ" altLang="es-ES" sz="1800" i="1" dirty="0"/>
              <a:t> + H</a:t>
            </a:r>
            <a:r>
              <a:rPr lang="cs-CZ" altLang="es-ES" sz="1800" i="1" baseline="-25000" dirty="0"/>
              <a:t>VP</a:t>
            </a:r>
            <a:r>
              <a:rPr lang="cs-CZ" altLang="es-ES" sz="1800" i="1" dirty="0"/>
              <a:t> =  transpirace + intercepce + výpar z půdy 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739099" y="1697929"/>
            <a:ext cx="4196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6">
                    <a:lumMod val="75000"/>
                  </a:schemeClr>
                </a:solidFill>
              </a:rPr>
              <a:t>pole</a:t>
            </a:r>
            <a:r>
              <a:rPr lang="cs-CZ" sz="2800" dirty="0"/>
              <a:t> – </a:t>
            </a: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louka</a:t>
            </a:r>
            <a:r>
              <a:rPr lang="cs-CZ" sz="2800" dirty="0"/>
              <a:t> - </a:t>
            </a:r>
            <a:r>
              <a:rPr lang="cs-CZ" sz="4400" b="1" dirty="0">
                <a:solidFill>
                  <a:srgbClr val="00B050"/>
                </a:solidFill>
              </a:rPr>
              <a:t>les</a:t>
            </a:r>
            <a:endParaRPr lang="es-ES" sz="4400" b="1" dirty="0">
              <a:solidFill>
                <a:srgbClr val="00B050"/>
              </a:solidFill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544195" y="1556004"/>
            <a:ext cx="4548752" cy="1151836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" name="TextovéPole 19"/>
          <p:cNvSpPr txBox="1"/>
          <p:nvPr/>
        </p:nvSpPr>
        <p:spPr>
          <a:xfrm>
            <a:off x="485301" y="5895919"/>
            <a:ext cx="7713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/>
          </a:p>
          <a:p>
            <a:r>
              <a:rPr lang="es-ES" sz="1400" dirty="0"/>
              <a:t>Metodické postupy optimalizace vodního režimu uspořádáním kultur v krajině </a:t>
            </a:r>
            <a:endParaRPr lang="cs-CZ" sz="1400" dirty="0" smtClean="0"/>
          </a:p>
          <a:p>
            <a:r>
              <a:rPr lang="cs-CZ" sz="1400" dirty="0" smtClean="0"/>
              <a:t>(</a:t>
            </a:r>
            <a:r>
              <a:rPr lang="cs-CZ" sz="1400" dirty="0"/>
              <a:t>Švihla et al. 2014- srovnání povodí</a:t>
            </a:r>
            <a:r>
              <a:rPr lang="cs-CZ" sz="1400" dirty="0" smtClean="0"/>
              <a:t>).</a:t>
            </a:r>
            <a:endParaRPr lang="cs-CZ" sz="1400" dirty="0"/>
          </a:p>
          <a:p>
            <a:r>
              <a:rPr lang="cs-CZ" sz="1400" dirty="0"/>
              <a:t>Metodické postupy obhospodařování lesů s </a:t>
            </a:r>
            <a:r>
              <a:rPr lang="cs-CZ" sz="1400" dirty="0" err="1"/>
              <a:t>vodohosp</a:t>
            </a:r>
            <a:r>
              <a:rPr lang="cs-CZ" sz="1400" dirty="0"/>
              <a:t>. funkcemi (Šach a kol. 2007)</a:t>
            </a:r>
          </a:p>
          <a:p>
            <a:endParaRPr lang="cs-CZ" sz="1400" dirty="0"/>
          </a:p>
          <a:p>
            <a:endParaRPr lang="es-ES" sz="1400" dirty="0"/>
          </a:p>
        </p:txBody>
      </p:sp>
      <p:sp>
        <p:nvSpPr>
          <p:cNvPr id="21" name="Šipka doprava 20"/>
          <p:cNvSpPr/>
          <p:nvPr/>
        </p:nvSpPr>
        <p:spPr>
          <a:xfrm>
            <a:off x="5300420" y="457200"/>
            <a:ext cx="795580" cy="154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3389883" y="929776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solidFill>
                  <a:srgbClr val="0070C0"/>
                </a:solidFill>
              </a:rPr>
              <a:t>rovnice vodní bilance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961001" y="4322766"/>
            <a:ext cx="2369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/>
              <a:t>H</a:t>
            </a:r>
            <a:r>
              <a:rPr lang="cs-CZ" sz="1600" i="1" baseline="-25000" dirty="0" err="1"/>
              <a:t>s</a:t>
            </a:r>
            <a:r>
              <a:rPr lang="cs-CZ" sz="1600" i="1" dirty="0"/>
              <a:t> – srážky</a:t>
            </a:r>
          </a:p>
          <a:p>
            <a:r>
              <a:rPr lang="cs-CZ" sz="1600" i="1" dirty="0"/>
              <a:t>H</a:t>
            </a:r>
            <a:r>
              <a:rPr lang="cs-CZ" sz="1600" i="1" baseline="-25000" dirty="0"/>
              <a:t>OP</a:t>
            </a:r>
            <a:r>
              <a:rPr lang="cs-CZ" sz="1600" i="1" dirty="0"/>
              <a:t> – odtok povrchový</a:t>
            </a:r>
          </a:p>
          <a:p>
            <a:r>
              <a:rPr lang="cs-CZ" sz="1600" i="1" dirty="0"/>
              <a:t>H</a:t>
            </a:r>
            <a:r>
              <a:rPr lang="cs-CZ" sz="1600" i="1" baseline="-25000" dirty="0"/>
              <a:t>VS</a:t>
            </a:r>
            <a:r>
              <a:rPr lang="cs-CZ" sz="1600" i="1" dirty="0"/>
              <a:t> – odtok podpovrchový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1716926" y="896475"/>
            <a:ext cx="0" cy="139136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92" y="0"/>
            <a:ext cx="9739616" cy="6857999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9869864" y="5439266"/>
            <a:ext cx="963969" cy="480767"/>
          </a:xfrm>
          <a:prstGeom prst="ellipse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03" y="1520151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Intercepce</a:t>
            </a:r>
            <a:r>
              <a:rPr lang="cs-CZ" dirty="0"/>
              <a:t> </a:t>
            </a:r>
            <a:r>
              <a:rPr lang="cs-CZ" sz="2000" dirty="0"/>
              <a:t>– zachycení srážek na povrchu vegetace </a:t>
            </a:r>
            <a:br>
              <a:rPr lang="cs-CZ" sz="2000" dirty="0"/>
            </a:br>
            <a:r>
              <a:rPr lang="cs-CZ" sz="2000" dirty="0"/>
              <a:t>					a vypaření zpět do atmosféry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7003" y="2787982"/>
            <a:ext cx="8596668" cy="3880773"/>
          </a:xfrm>
        </p:spPr>
        <p:txBody>
          <a:bodyPr/>
          <a:lstStyle/>
          <a:p>
            <a:r>
              <a:rPr lang="cs-CZ" dirty="0"/>
              <a:t>Intercepce = 3,6 x LAI (r</a:t>
            </a:r>
            <a:r>
              <a:rPr lang="cs-CZ" baseline="30000" dirty="0"/>
              <a:t>2</a:t>
            </a:r>
            <a:r>
              <a:rPr lang="cs-CZ" dirty="0"/>
              <a:t>=0,95)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Redukce LAI, hustoty porostu </a:t>
            </a:r>
          </a:p>
          <a:p>
            <a:r>
              <a:rPr lang="cs-CZ" dirty="0"/>
              <a:t>Větší koruny, větší LAI jednotlivých stromů,</a:t>
            </a:r>
          </a:p>
          <a:p>
            <a:r>
              <a:rPr lang="cs-CZ" dirty="0"/>
              <a:t>Větší podíl osluněného </a:t>
            </a:r>
            <a:r>
              <a:rPr lang="cs-CZ" dirty="0" err="1"/>
              <a:t>jehl</a:t>
            </a:r>
            <a:r>
              <a:rPr lang="cs-CZ" dirty="0"/>
              <a:t>./listoví</a:t>
            </a:r>
          </a:p>
          <a:p>
            <a:r>
              <a:rPr lang="cs-CZ" dirty="0"/>
              <a:t>+ větší proudění větru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					</a:t>
            </a:r>
            <a:r>
              <a:rPr lang="cs-CZ" dirty="0">
                <a:solidFill>
                  <a:srgbClr val="0070C0"/>
                </a:solidFill>
              </a:rPr>
              <a:t>transpirace?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883308"/>
              </p:ext>
            </p:extLst>
          </p:nvPr>
        </p:nvGraphicFramePr>
        <p:xfrm>
          <a:off x="5844719" y="2349948"/>
          <a:ext cx="6181818" cy="4172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Přímá spojnice 6"/>
          <p:cNvCxnSpPr/>
          <p:nvPr/>
        </p:nvCxnSpPr>
        <p:spPr>
          <a:xfrm>
            <a:off x="7332617" y="3289455"/>
            <a:ext cx="957943" cy="870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8386354" y="3104789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intercepce</a:t>
            </a:r>
            <a:endParaRPr lang="es-E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47003" y="731369"/>
            <a:ext cx="5079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2800" dirty="0">
                <a:solidFill>
                  <a:schemeClr val="accent4"/>
                </a:solidFill>
              </a:rPr>
              <a:t>H</a:t>
            </a:r>
            <a:r>
              <a:rPr lang="cs-CZ" altLang="es-ES" sz="2800" baseline="-25000" dirty="0">
                <a:solidFill>
                  <a:schemeClr val="accent4"/>
                </a:solidFill>
              </a:rPr>
              <a:t>IN</a:t>
            </a:r>
            <a:r>
              <a:rPr lang="cs-CZ" altLang="es-ES" sz="2800" dirty="0"/>
              <a:t>+ H</a:t>
            </a:r>
            <a:r>
              <a:rPr lang="cs-CZ" altLang="es-ES" sz="2800" baseline="-25000" dirty="0"/>
              <a:t>TR</a:t>
            </a:r>
            <a:r>
              <a:rPr lang="cs-CZ" altLang="es-ES" sz="2800" dirty="0"/>
              <a:t> + H</a:t>
            </a:r>
            <a:r>
              <a:rPr lang="cs-CZ" altLang="es-ES" sz="2800" baseline="-25000" dirty="0"/>
              <a:t>VP </a:t>
            </a:r>
            <a:r>
              <a:rPr lang="cs-CZ" altLang="es-ES" sz="2800" dirty="0"/>
              <a:t> +  H</a:t>
            </a:r>
            <a:r>
              <a:rPr lang="cs-CZ" altLang="es-ES" sz="2800" baseline="-25000" dirty="0"/>
              <a:t>OP</a:t>
            </a:r>
            <a:r>
              <a:rPr lang="cs-CZ" altLang="es-ES" sz="2800" dirty="0"/>
              <a:t> + H</a:t>
            </a:r>
            <a:r>
              <a:rPr lang="cs-CZ" altLang="es-ES" sz="2800" baseline="-25000" dirty="0"/>
              <a:t>VS </a:t>
            </a:r>
            <a:r>
              <a:rPr lang="cs-CZ" alt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cs-CZ" altLang="es-ES" sz="2800" dirty="0"/>
              <a:t>H</a:t>
            </a:r>
            <a:r>
              <a:rPr lang="cs-CZ" altLang="es-ES" sz="2800" baseline="-25000" dirty="0"/>
              <a:t>S</a:t>
            </a:r>
            <a:endParaRPr lang="cs-CZ" altLang="es-ES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06566" y="143475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Vodní bilance 	  vyrovnaná	pozitivní</a:t>
            </a:r>
            <a:endParaRPr lang="es-ES" dirty="0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2168434" y="336177"/>
            <a:ext cx="296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3827416" y="328141"/>
            <a:ext cx="296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vál 17"/>
          <p:cNvSpPr/>
          <p:nvPr/>
        </p:nvSpPr>
        <p:spPr>
          <a:xfrm>
            <a:off x="531263" y="600891"/>
            <a:ext cx="4514074" cy="931818"/>
          </a:xfrm>
          <a:prstGeom prst="ellipse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Šipka dolů 18"/>
          <p:cNvSpPr/>
          <p:nvPr/>
        </p:nvSpPr>
        <p:spPr>
          <a:xfrm>
            <a:off x="182880" y="731369"/>
            <a:ext cx="348383" cy="71040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Šipka dolů 19"/>
          <p:cNvSpPr/>
          <p:nvPr/>
        </p:nvSpPr>
        <p:spPr>
          <a:xfrm>
            <a:off x="1820051" y="3251103"/>
            <a:ext cx="348383" cy="71040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Šipka dolů 20"/>
          <p:cNvSpPr/>
          <p:nvPr/>
        </p:nvSpPr>
        <p:spPr>
          <a:xfrm>
            <a:off x="3492074" y="5333104"/>
            <a:ext cx="348383" cy="71040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Levá složená závorka 21"/>
          <p:cNvSpPr/>
          <p:nvPr/>
        </p:nvSpPr>
        <p:spPr>
          <a:xfrm>
            <a:off x="4649751" y="2395974"/>
            <a:ext cx="1546492" cy="3807012"/>
          </a:xfrm>
          <a:prstGeom prst="leftBrace">
            <a:avLst>
              <a:gd name="adj1" fmla="val 8333"/>
              <a:gd name="adj2" fmla="val 177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Zástupný symbol pro obsah 3" descr="D:\Destrukce sfery 2013\RÓŻNE FOTKI\IMG_0319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34" y="143475"/>
            <a:ext cx="2944239" cy="164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ázek 23" descr="D:\Destrukce sfery 2013\RÓŻNE FOTKI\IMG_03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9" y="143475"/>
            <a:ext cx="1576973" cy="2115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9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554" y="1492887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Aktivní výpar – transpirace..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62087" y="2345032"/>
            <a:ext cx="6400800" cy="4351338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/>
              <a:t>Metody: tepelné bilance, deformace tepelného pole, tepelných pulzů…</a:t>
            </a:r>
          </a:p>
          <a:p>
            <a:pPr lvl="1"/>
            <a:r>
              <a:rPr lang="cs-CZ" dirty="0"/>
              <a:t>Metoda tepelné bilance </a:t>
            </a:r>
            <a:r>
              <a:rPr lang="cs-CZ" sz="1800" dirty="0"/>
              <a:t>(dle Čermáka a Kučeru)</a:t>
            </a:r>
          </a:p>
          <a:p>
            <a:pPr lvl="2"/>
            <a:r>
              <a:rPr lang="cs-CZ" dirty="0"/>
              <a:t>Je kvantifikováno množství tepla „unášeného“ vodivým xylémem z celkového množství dodaného do systému </a:t>
            </a:r>
          </a:p>
          <a:p>
            <a:pPr lvl="2"/>
            <a:r>
              <a:rPr lang="cs-CZ" dirty="0"/>
              <a:t>Výhodou je </a:t>
            </a:r>
            <a:r>
              <a:rPr lang="cs-CZ" dirty="0" err="1"/>
              <a:t>kontinualita</a:t>
            </a:r>
            <a:r>
              <a:rPr lang="cs-CZ" dirty="0"/>
              <a:t> měření, </a:t>
            </a:r>
            <a:r>
              <a:rPr lang="cs-CZ" dirty="0" err="1"/>
              <a:t>nedestrukčnost</a:t>
            </a:r>
            <a:r>
              <a:rPr lang="cs-CZ" dirty="0"/>
              <a:t>, automatický záznam dat</a:t>
            </a:r>
          </a:p>
          <a:p>
            <a:pPr lvl="1"/>
            <a:r>
              <a:rPr lang="cs-CZ" dirty="0"/>
              <a:t>Měřeny jsou vybrané stromy zachycující strukturu porostu </a:t>
            </a:r>
            <a:r>
              <a:rPr lang="cs-CZ" sz="1800" i="1" dirty="0"/>
              <a:t>(Čermák a Kučera 1990)</a:t>
            </a:r>
          </a:p>
          <a:p>
            <a:pPr lvl="1"/>
            <a:r>
              <a:rPr lang="cs-CZ" sz="2000" dirty="0"/>
              <a:t>Měřeny jsou také </a:t>
            </a:r>
            <a:r>
              <a:rPr lang="cs-CZ" sz="2000" b="1" dirty="0"/>
              <a:t>mikroklimatické parametry </a:t>
            </a:r>
            <a:r>
              <a:rPr lang="cs-CZ" sz="2000" dirty="0"/>
              <a:t>– teplota a vlhkost vzduchu, dopadající srážky, dopadající množství slunečního záření, teplota a vlhkost půdy v několika hloubkových profilech, které jsou řídícími parametry prostředí pro transpiraci.</a:t>
            </a:r>
          </a:p>
        </p:txBody>
      </p:sp>
      <p:pic>
        <p:nvPicPr>
          <p:cNvPr id="2051" name="Picture 3" descr="C:\Pokorny_zaloha\Foto\IMAG2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08" y="283378"/>
            <a:ext cx="3608832" cy="641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Pokorny_zaloha\Foto\IMAG2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77" y="813660"/>
            <a:ext cx="2314525" cy="41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8655802" y="813660"/>
            <a:ext cx="526943" cy="4112974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08" y="567448"/>
            <a:ext cx="2577996" cy="137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47003" y="731369"/>
            <a:ext cx="5079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s-ES" sz="2800" dirty="0">
                <a:solidFill>
                  <a:schemeClr val="accent4"/>
                </a:solidFill>
              </a:rPr>
              <a:t>H</a:t>
            </a:r>
            <a:r>
              <a:rPr lang="cs-CZ" altLang="es-ES" sz="2800" baseline="-25000" dirty="0">
                <a:solidFill>
                  <a:schemeClr val="accent4"/>
                </a:solidFill>
              </a:rPr>
              <a:t>IN</a:t>
            </a:r>
            <a:r>
              <a:rPr lang="cs-CZ" altLang="es-ES" sz="2800" dirty="0"/>
              <a:t>+ </a:t>
            </a:r>
            <a:r>
              <a:rPr lang="cs-CZ" altLang="es-ES" sz="2800" dirty="0">
                <a:solidFill>
                  <a:srgbClr val="0070C0"/>
                </a:solidFill>
              </a:rPr>
              <a:t>H</a:t>
            </a:r>
            <a:r>
              <a:rPr lang="cs-CZ" altLang="es-ES" sz="2800" baseline="-25000" dirty="0">
                <a:solidFill>
                  <a:srgbClr val="0070C0"/>
                </a:solidFill>
              </a:rPr>
              <a:t>TR</a:t>
            </a:r>
            <a:r>
              <a:rPr lang="cs-CZ" altLang="es-ES" sz="2800" dirty="0"/>
              <a:t> + </a:t>
            </a:r>
            <a:r>
              <a:rPr lang="cs-CZ" altLang="es-ES" sz="2800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cs-CZ" altLang="es-ES" sz="2800" baseline="-25000" dirty="0">
                <a:solidFill>
                  <a:schemeClr val="bg1">
                    <a:lumMod val="50000"/>
                  </a:schemeClr>
                </a:solidFill>
              </a:rPr>
              <a:t>VP</a:t>
            </a:r>
            <a:r>
              <a:rPr lang="cs-CZ" altLang="es-ES" sz="2800" baseline="-25000" dirty="0"/>
              <a:t> </a:t>
            </a:r>
            <a:r>
              <a:rPr lang="cs-CZ" altLang="es-ES" sz="2800" dirty="0"/>
              <a:t> +  H</a:t>
            </a:r>
            <a:r>
              <a:rPr lang="cs-CZ" altLang="es-ES" sz="2800" baseline="-25000" dirty="0"/>
              <a:t>OP</a:t>
            </a:r>
            <a:r>
              <a:rPr lang="cs-CZ" altLang="es-ES" sz="2800" dirty="0"/>
              <a:t> + H</a:t>
            </a:r>
            <a:r>
              <a:rPr lang="cs-CZ" altLang="es-ES" sz="2800" baseline="-25000" dirty="0"/>
              <a:t>VS </a:t>
            </a:r>
            <a:r>
              <a:rPr lang="cs-CZ" alt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cs-CZ" altLang="es-ES" sz="2800" dirty="0"/>
              <a:t>H</a:t>
            </a:r>
            <a:r>
              <a:rPr lang="cs-CZ" altLang="es-ES" sz="2800" baseline="-25000" dirty="0"/>
              <a:t>S</a:t>
            </a:r>
            <a:endParaRPr lang="cs-CZ" altLang="es-ES" sz="2800" dirty="0"/>
          </a:p>
        </p:txBody>
      </p:sp>
      <p:sp>
        <p:nvSpPr>
          <p:cNvPr id="9" name="Šipka dolů 8"/>
          <p:cNvSpPr/>
          <p:nvPr/>
        </p:nvSpPr>
        <p:spPr>
          <a:xfrm>
            <a:off x="315505" y="544188"/>
            <a:ext cx="348383" cy="710401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5" descr="HF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77" y="5312111"/>
            <a:ext cx="3789659" cy="15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0936" y="4537910"/>
            <a:ext cx="3439317" cy="22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0830" y="718088"/>
            <a:ext cx="10682925" cy="1320800"/>
          </a:xfrm>
        </p:spPr>
        <p:txBody>
          <a:bodyPr/>
          <a:lstStyle/>
          <a:p>
            <a:pPr algn="ctr"/>
            <a:r>
              <a:rPr lang="cs-CZ" dirty="0"/>
              <a:t>Co dokáže mladý smrkový porost</a:t>
            </a:r>
            <a:r>
              <a:rPr lang="cs-CZ" sz="2800" dirty="0"/>
              <a:t> nebo </a:t>
            </a:r>
            <a:r>
              <a:rPr lang="cs-CZ" dirty="0"/>
              <a:t>jeden strom </a:t>
            </a:r>
            <a:r>
              <a:rPr lang="cs-CZ" sz="2800" dirty="0"/>
              <a:t>(věk 20-30 let, hustota porostu 2100 ks/ha)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3380" y="1897118"/>
            <a:ext cx="10396206" cy="388077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 1 ha porostu je rozložena plocha 22 ha jehličí, ta zachytí více jak 90% dopadajícího slunečního záření, </a:t>
            </a:r>
          </a:p>
          <a:p>
            <a:pPr marL="400050" lvl="1" indent="0">
              <a:buNone/>
            </a:pPr>
            <a:r>
              <a:rPr lang="cs-CZ" dirty="0"/>
              <a:t>v biomase uloží asi 2% z této dopadající energie. Za vegetační sezónu je tak na 1 ha zachycena energie</a:t>
            </a:r>
          </a:p>
          <a:p>
            <a:pPr marL="400050" lvl="1" indent="0">
              <a:buNone/>
            </a:pPr>
            <a:r>
              <a:rPr lang="cs-CZ" dirty="0"/>
              <a:t>  odpovídající ca 8 t hnědého uhlí</a:t>
            </a:r>
          </a:p>
          <a:p>
            <a:r>
              <a:rPr lang="cs-CZ" dirty="0"/>
              <a:t>1 ha porostu vyprodukuje ca 10 t kyslíku za rok, což je množství kyslíku dostačující na rok pro 35 lidí, </a:t>
            </a:r>
          </a:p>
          <a:p>
            <a:pPr marL="0" indent="0">
              <a:buNone/>
            </a:pPr>
            <a:r>
              <a:rPr lang="cs-CZ" dirty="0"/>
              <a:t> 	60 smrků tedy vyrobí kyslík pro 1 člověka</a:t>
            </a:r>
          </a:p>
          <a:p>
            <a:r>
              <a:rPr lang="cs-CZ" dirty="0"/>
              <a:t>na 1 ha je uloženo 	44 t biomasy dřeva v kmenech (roční přírůst ca 4 t/ha)</a:t>
            </a:r>
          </a:p>
          <a:p>
            <a:pPr marL="0" indent="0">
              <a:buNone/>
            </a:pPr>
            <a:r>
              <a:rPr lang="cs-CZ" dirty="0"/>
              <a:t>                                 	20 t biomasy dřeva ve větvích (roční přírůst 2 t/ha)</a:t>
            </a:r>
          </a:p>
          <a:p>
            <a:pPr marL="0" indent="0">
              <a:buNone/>
            </a:pPr>
            <a:r>
              <a:rPr lang="cs-CZ" dirty="0"/>
              <a:t>                              		22 t biomasy jehlic (roční přírůst 2 t/ha)</a:t>
            </a:r>
          </a:p>
          <a:p>
            <a:r>
              <a:rPr lang="cs-CZ" dirty="0"/>
              <a:t>na 1 ha porost zadrží tolik oxidu uhličitého (CO</a:t>
            </a:r>
            <a:r>
              <a:rPr lang="cs-CZ" baseline="-25000" dirty="0"/>
              <a:t>2</a:t>
            </a:r>
            <a:r>
              <a:rPr lang="cs-CZ" dirty="0"/>
              <a:t>) kolik vyprodukuje osobní auto při ujetí 90 tis. km (15 t CO</a:t>
            </a:r>
            <a:r>
              <a:rPr lang="cs-CZ" baseline="-25000" dirty="0"/>
              <a:t>2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/>
              <a:t>1 ha porostu za jasného letního dne přečerpá a odpaří až 40 tis. litrů vody</a:t>
            </a:r>
          </a:p>
          <a:p>
            <a:r>
              <a:rPr lang="cs-CZ" dirty="0"/>
              <a:t>za jasného letního dne se chladící výkon 1 smrku rovná výkonu ca 10 ledniček</a:t>
            </a:r>
          </a:p>
          <a:p>
            <a:endParaRPr lang="cs-CZ" dirty="0"/>
          </a:p>
        </p:txBody>
      </p:sp>
      <p:sp>
        <p:nvSpPr>
          <p:cNvPr id="4" name="TextovéPole 42"/>
          <p:cNvSpPr txBox="1">
            <a:spLocks noChangeArrowheads="1"/>
          </p:cNvSpPr>
          <p:nvPr/>
        </p:nvSpPr>
        <p:spPr bwMode="auto">
          <a:xfrm>
            <a:off x="90676" y="119044"/>
            <a:ext cx="437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Příklad – výsledky ze smrkového porostu</a:t>
            </a:r>
          </a:p>
        </p:txBody>
      </p:sp>
      <p:sp>
        <p:nvSpPr>
          <p:cNvPr id="5" name="Ovál 4"/>
          <p:cNvSpPr/>
          <p:nvPr/>
        </p:nvSpPr>
        <p:spPr>
          <a:xfrm>
            <a:off x="23653" y="4723440"/>
            <a:ext cx="8518632" cy="1328649"/>
          </a:xfrm>
          <a:prstGeom prst="ellipse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r="30896"/>
          <a:stretch/>
        </p:blipFill>
        <p:spPr>
          <a:xfrm>
            <a:off x="10376115" y="0"/>
            <a:ext cx="1704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af 9">
            <a:extLst>
              <a:ext uri="{FF2B5EF4-FFF2-40B4-BE49-F238E27FC236}">
                <a16:creationId xmlns:a16="http://schemas.microsoft.com/office/drawing/2014/main" id="{CC5C80F2-F1DA-4620-971D-C7D0EED01DB8}"/>
              </a:ext>
            </a:extLst>
          </p:cNvPr>
          <p:cNvGraphicFramePr>
            <a:graphicFrameLocks/>
          </p:cNvGraphicFramePr>
          <p:nvPr/>
        </p:nvGraphicFramePr>
        <p:xfrm>
          <a:off x="1596891" y="2808489"/>
          <a:ext cx="5352804" cy="3106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42A36DC4-E92A-447E-98E2-12CD8632E40C}"/>
              </a:ext>
            </a:extLst>
          </p:cNvPr>
          <p:cNvSpPr/>
          <p:nvPr/>
        </p:nvSpPr>
        <p:spPr>
          <a:xfrm>
            <a:off x="9563101" y="4341814"/>
            <a:ext cx="149225" cy="8032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255506D-6CEC-40E7-9B17-0E9E15B2DDBA}"/>
              </a:ext>
            </a:extLst>
          </p:cNvPr>
          <p:cNvSpPr/>
          <p:nvPr/>
        </p:nvSpPr>
        <p:spPr>
          <a:xfrm>
            <a:off x="8350250" y="4224338"/>
            <a:ext cx="147638" cy="80486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40944F0-91AA-4AEC-87C3-E7A18AB6E948}"/>
              </a:ext>
            </a:extLst>
          </p:cNvPr>
          <p:cNvSpPr/>
          <p:nvPr/>
        </p:nvSpPr>
        <p:spPr>
          <a:xfrm>
            <a:off x="7126289" y="4181476"/>
            <a:ext cx="147637" cy="8048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A397BCEF-FC43-4A7B-9ED0-30A7D050D608}"/>
              </a:ext>
            </a:extLst>
          </p:cNvPr>
          <p:cNvSpPr/>
          <p:nvPr/>
        </p:nvSpPr>
        <p:spPr>
          <a:xfrm>
            <a:off x="7899400" y="2024064"/>
            <a:ext cx="990600" cy="2263775"/>
          </a:xfrm>
          <a:prstGeom prst="triangle">
            <a:avLst/>
          </a:prstGeom>
          <a:solidFill>
            <a:srgbClr val="0060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78610C17-67E9-467E-B579-7429C7FAA549}"/>
              </a:ext>
            </a:extLst>
          </p:cNvPr>
          <p:cNvSpPr/>
          <p:nvPr/>
        </p:nvSpPr>
        <p:spPr>
          <a:xfrm>
            <a:off x="8562975" y="2138364"/>
            <a:ext cx="992188" cy="2262187"/>
          </a:xfrm>
          <a:prstGeom prst="triangle">
            <a:avLst/>
          </a:prstGeom>
          <a:solidFill>
            <a:srgbClr val="0060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9" name="Rovnoramenný trojúhelník 8">
            <a:extLst>
              <a:ext uri="{FF2B5EF4-FFF2-40B4-BE49-F238E27FC236}">
                <a16:creationId xmlns:a16="http://schemas.microsoft.com/office/drawing/2014/main" id="{4D253BE3-C54F-4ACC-8F5F-E491BE35705E}"/>
              </a:ext>
            </a:extLst>
          </p:cNvPr>
          <p:cNvSpPr/>
          <p:nvPr/>
        </p:nvSpPr>
        <p:spPr>
          <a:xfrm>
            <a:off x="9129713" y="2089151"/>
            <a:ext cx="990600" cy="2263775"/>
          </a:xfrm>
          <a:prstGeom prst="triangle">
            <a:avLst/>
          </a:prstGeom>
          <a:solidFill>
            <a:srgbClr val="0060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5A40C43F-BC36-42AC-926C-2A715C792746}"/>
              </a:ext>
            </a:extLst>
          </p:cNvPr>
          <p:cNvSpPr/>
          <p:nvPr/>
        </p:nvSpPr>
        <p:spPr>
          <a:xfrm>
            <a:off x="6726239" y="2006601"/>
            <a:ext cx="992187" cy="2263775"/>
          </a:xfrm>
          <a:prstGeom prst="triangle">
            <a:avLst/>
          </a:prstGeom>
          <a:solidFill>
            <a:srgbClr val="0060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E9E19886-FAB3-4DB6-A450-0C0BE36663DF}"/>
              </a:ext>
            </a:extLst>
          </p:cNvPr>
          <p:cNvSpPr/>
          <p:nvPr/>
        </p:nvSpPr>
        <p:spPr>
          <a:xfrm>
            <a:off x="7164389" y="908050"/>
            <a:ext cx="1462087" cy="356235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9F396D1D-E47D-440D-AC7B-1296462B9CEA}"/>
              </a:ext>
            </a:extLst>
          </p:cNvPr>
          <p:cNvSpPr/>
          <p:nvPr/>
        </p:nvSpPr>
        <p:spPr>
          <a:xfrm>
            <a:off x="8416925" y="2995614"/>
            <a:ext cx="592138" cy="178752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3" name="Rovnoramenný trojúhelník 12">
            <a:extLst>
              <a:ext uri="{FF2B5EF4-FFF2-40B4-BE49-F238E27FC236}">
                <a16:creationId xmlns:a16="http://schemas.microsoft.com/office/drawing/2014/main" id="{A05423A1-ABB0-4311-9723-4BC9E520E0AC}"/>
              </a:ext>
            </a:extLst>
          </p:cNvPr>
          <p:cNvSpPr/>
          <p:nvPr/>
        </p:nvSpPr>
        <p:spPr>
          <a:xfrm>
            <a:off x="9520238" y="3506789"/>
            <a:ext cx="608012" cy="1279525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05DD9E6-B7A0-4779-8FEC-623FA1D5167E}"/>
              </a:ext>
            </a:extLst>
          </p:cNvPr>
          <p:cNvSpPr/>
          <p:nvPr/>
        </p:nvSpPr>
        <p:spPr>
          <a:xfrm>
            <a:off x="7837488" y="4470401"/>
            <a:ext cx="209550" cy="8048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3551675-365E-4001-BD3E-ECB2CF359722}"/>
              </a:ext>
            </a:extLst>
          </p:cNvPr>
          <p:cNvSpPr/>
          <p:nvPr/>
        </p:nvSpPr>
        <p:spPr>
          <a:xfrm>
            <a:off x="9028114" y="4400551"/>
            <a:ext cx="147637" cy="8048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3D23417-0CB5-45D7-AB82-B0805E38504E}"/>
              </a:ext>
            </a:extLst>
          </p:cNvPr>
          <p:cNvSpPr/>
          <p:nvPr/>
        </p:nvSpPr>
        <p:spPr>
          <a:xfrm>
            <a:off x="8664575" y="4772026"/>
            <a:ext cx="84138" cy="6000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8C1B58A-9966-44B8-86D5-2CE5F395968C}"/>
              </a:ext>
            </a:extLst>
          </p:cNvPr>
          <p:cNvSpPr/>
          <p:nvPr/>
        </p:nvSpPr>
        <p:spPr>
          <a:xfrm>
            <a:off x="9791700" y="4767263"/>
            <a:ext cx="44450" cy="50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24593" name="Text Box 8"/>
          <p:cNvSpPr txBox="1">
            <a:spLocks noChangeArrowheads="1"/>
          </p:cNvSpPr>
          <p:nvPr/>
        </p:nvSpPr>
        <p:spPr bwMode="auto">
          <a:xfrm>
            <a:off x="2063751" y="1485900"/>
            <a:ext cx="29003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s-E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	12    l/den  (-60%)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s-E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	6     l/den   (-40%)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s-E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	3     l/den   (-10%)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E779974-68AC-49E9-BB9F-613AE861B6F5}"/>
              </a:ext>
            </a:extLst>
          </p:cNvPr>
          <p:cNvCxnSpPr/>
          <p:nvPr/>
        </p:nvCxnSpPr>
        <p:spPr>
          <a:xfrm>
            <a:off x="4846639" y="1643064"/>
            <a:ext cx="714375" cy="95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430BB832-2571-49CB-BEC8-D0B557443437}"/>
              </a:ext>
            </a:extLst>
          </p:cNvPr>
          <p:cNvCxnSpPr/>
          <p:nvPr/>
        </p:nvCxnSpPr>
        <p:spPr>
          <a:xfrm>
            <a:off x="4851401" y="2074864"/>
            <a:ext cx="714375" cy="79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33D0A31F-5EBC-45BF-966D-E7497CE3AFD3}"/>
              </a:ext>
            </a:extLst>
          </p:cNvPr>
          <p:cNvCxnSpPr/>
          <p:nvPr/>
        </p:nvCxnSpPr>
        <p:spPr>
          <a:xfrm>
            <a:off x="4878389" y="2492376"/>
            <a:ext cx="712787" cy="95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31B0B54C-2367-4F67-A354-C3FE7FB8E64F}"/>
              </a:ext>
            </a:extLst>
          </p:cNvPr>
          <p:cNvSpPr/>
          <p:nvPr/>
        </p:nvSpPr>
        <p:spPr>
          <a:xfrm>
            <a:off x="4040188" y="1260476"/>
            <a:ext cx="766762" cy="1628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24598" name="Text Box 5"/>
          <p:cNvSpPr txBox="1">
            <a:spLocks noChangeArrowheads="1"/>
          </p:cNvSpPr>
          <p:nvPr/>
        </p:nvSpPr>
        <p:spPr bwMode="auto">
          <a:xfrm>
            <a:off x="5784850" y="1449389"/>
            <a:ext cx="15700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s-E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5    l/den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s-E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3.5  l/den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s-E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2.5  l/den</a:t>
            </a:r>
            <a:endParaRPr lang="cs-CZ" altLang="es-ES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9" name="TextovéPole 23"/>
          <p:cNvSpPr txBox="1">
            <a:spLocks noChangeArrowheads="1"/>
          </p:cNvSpPr>
          <p:nvPr/>
        </p:nvSpPr>
        <p:spPr bwMode="auto">
          <a:xfrm>
            <a:off x="1470025" y="1485900"/>
            <a:ext cx="1504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nadúrovňový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6030"/>
                </a:solidFill>
              </a:rPr>
              <a:t>úrovňový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podúrovňový</a:t>
            </a:r>
          </a:p>
        </p:txBody>
      </p:sp>
      <p:sp>
        <p:nvSpPr>
          <p:cNvPr id="24600" name="TextovéPole 24"/>
          <p:cNvSpPr txBox="1">
            <a:spLocks noChangeArrowheads="1"/>
          </p:cNvSpPr>
          <p:nvPr/>
        </p:nvSpPr>
        <p:spPr bwMode="auto">
          <a:xfrm>
            <a:off x="5016500" y="936625"/>
            <a:ext cx="1595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Stres suchem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60ADAEC-87A1-4C30-A55A-A09708FC170E}"/>
              </a:ext>
            </a:extLst>
          </p:cNvPr>
          <p:cNvCxnSpPr/>
          <p:nvPr/>
        </p:nvCxnSpPr>
        <p:spPr>
          <a:xfrm>
            <a:off x="5232400" y="5948364"/>
            <a:ext cx="0" cy="650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9D711E25-90C6-4463-926B-2323171719CA}"/>
              </a:ext>
            </a:extLst>
          </p:cNvPr>
          <p:cNvCxnSpPr/>
          <p:nvPr/>
        </p:nvCxnSpPr>
        <p:spPr>
          <a:xfrm>
            <a:off x="5232400" y="6599238"/>
            <a:ext cx="5278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814A7AF-F08A-4B50-A031-9C5602F717E2}"/>
              </a:ext>
            </a:extLst>
          </p:cNvPr>
          <p:cNvCxnSpPr/>
          <p:nvPr/>
        </p:nvCxnSpPr>
        <p:spPr>
          <a:xfrm flipV="1">
            <a:off x="5357814" y="5807076"/>
            <a:ext cx="5032375" cy="66357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E21B76C9-EE13-4D3B-94EE-5820CBBDC992}"/>
              </a:ext>
            </a:extLst>
          </p:cNvPr>
          <p:cNvCxnSpPr/>
          <p:nvPr/>
        </p:nvCxnSpPr>
        <p:spPr>
          <a:xfrm flipV="1">
            <a:off x="5334000" y="6003925"/>
            <a:ext cx="5011738" cy="280988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B282FB9E-B9BB-4C2D-85B3-740FC231AA2F}"/>
              </a:ext>
            </a:extLst>
          </p:cNvPr>
          <p:cNvCxnSpPr/>
          <p:nvPr/>
        </p:nvCxnSpPr>
        <p:spPr>
          <a:xfrm flipH="1">
            <a:off x="7942264" y="6224589"/>
            <a:ext cx="9525" cy="333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6" name="TextovéPole 31"/>
          <p:cNvSpPr txBox="1">
            <a:spLocks noChangeArrowheads="1"/>
          </p:cNvSpPr>
          <p:nvPr/>
        </p:nvSpPr>
        <p:spPr bwMode="auto">
          <a:xfrm>
            <a:off x="7791451" y="6611938"/>
            <a:ext cx="14081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>
                <a:solidFill>
                  <a:schemeClr val="tx1"/>
                </a:solidFill>
              </a:rPr>
              <a:t>12       GR (MJ/day)</a:t>
            </a:r>
            <a:endParaRPr lang="es-ES" altLang="cs-CZ" sz="1100">
              <a:solidFill>
                <a:schemeClr val="tx1"/>
              </a:solidFill>
            </a:endParaRPr>
          </a:p>
        </p:txBody>
      </p:sp>
      <p:sp>
        <p:nvSpPr>
          <p:cNvPr id="24607" name="TextovéPole 32"/>
          <p:cNvSpPr txBox="1">
            <a:spLocks noChangeArrowheads="1"/>
          </p:cNvSpPr>
          <p:nvPr/>
        </p:nvSpPr>
        <p:spPr bwMode="auto">
          <a:xfrm>
            <a:off x="4579938" y="2954338"/>
            <a:ext cx="17968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>
                <a:solidFill>
                  <a:schemeClr val="tx1"/>
                </a:solidFill>
              </a:rPr>
              <a:t>Sluneční záření (W.m</a:t>
            </a:r>
            <a:r>
              <a:rPr lang="cs-CZ" altLang="cs-CZ" sz="1200" baseline="30000" dirty="0">
                <a:solidFill>
                  <a:schemeClr val="tx1"/>
                </a:solidFill>
              </a:rPr>
              <a:t>-2</a:t>
            </a:r>
            <a:r>
              <a:rPr lang="cs-CZ" altLang="cs-CZ" sz="12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>
                <a:solidFill>
                  <a:schemeClr val="tx1"/>
                </a:solidFill>
              </a:rPr>
              <a:t>Měřená TR (l.hr</a:t>
            </a:r>
            <a:r>
              <a:rPr lang="cs-CZ" altLang="cs-CZ" sz="1200" baseline="30000" dirty="0">
                <a:solidFill>
                  <a:schemeClr val="tx1"/>
                </a:solidFill>
              </a:rPr>
              <a:t>-1</a:t>
            </a:r>
            <a:r>
              <a:rPr lang="cs-CZ" altLang="cs-CZ" sz="12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>
                <a:solidFill>
                  <a:schemeClr val="tx1"/>
                </a:solidFill>
              </a:rPr>
              <a:t>Simulovaná TR (l.hr</a:t>
            </a:r>
            <a:r>
              <a:rPr lang="cs-CZ" altLang="cs-CZ" sz="1200" baseline="30000" dirty="0">
                <a:solidFill>
                  <a:schemeClr val="tx1"/>
                </a:solidFill>
              </a:rPr>
              <a:t>-1</a:t>
            </a:r>
            <a:r>
              <a:rPr lang="cs-CZ" altLang="cs-CZ" sz="12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4608" name="Přímá spojnice 34"/>
          <p:cNvCxnSpPr>
            <a:cxnSpLocks noChangeShapeType="1"/>
          </p:cNvCxnSpPr>
          <p:nvPr/>
        </p:nvCxnSpPr>
        <p:spPr bwMode="auto">
          <a:xfrm>
            <a:off x="3935413" y="3138488"/>
            <a:ext cx="487362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609" name="Přímá spojnice 35"/>
          <p:cNvCxnSpPr>
            <a:cxnSpLocks noChangeShapeType="1"/>
          </p:cNvCxnSpPr>
          <p:nvPr/>
        </p:nvCxnSpPr>
        <p:spPr bwMode="auto">
          <a:xfrm>
            <a:off x="3935413" y="3368675"/>
            <a:ext cx="487362" cy="0"/>
          </a:xfrm>
          <a:prstGeom prst="line">
            <a:avLst/>
          </a:prstGeom>
          <a:noFill/>
          <a:ln w="38100" algn="ctr">
            <a:solidFill>
              <a:srgbClr val="005D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610" name="Přímá spojnice 36"/>
          <p:cNvCxnSpPr>
            <a:cxnSpLocks noChangeShapeType="1"/>
          </p:cNvCxnSpPr>
          <p:nvPr/>
        </p:nvCxnSpPr>
        <p:spPr bwMode="auto">
          <a:xfrm>
            <a:off x="3935413" y="3573463"/>
            <a:ext cx="487362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11" name="TextovéPole 39"/>
          <p:cNvSpPr txBox="1">
            <a:spLocks noChangeArrowheads="1"/>
          </p:cNvSpPr>
          <p:nvPr/>
        </p:nvSpPr>
        <p:spPr bwMode="auto">
          <a:xfrm>
            <a:off x="3738564" y="6105525"/>
            <a:ext cx="1531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tx1"/>
                </a:solidFill>
              </a:rPr>
              <a:t>TR (mm/day)</a:t>
            </a:r>
          </a:p>
        </p:txBody>
      </p:sp>
      <p:sp>
        <p:nvSpPr>
          <p:cNvPr id="24612" name="TextovéPole 40"/>
          <p:cNvSpPr txBox="1">
            <a:spLocks noChangeArrowheads="1"/>
          </p:cNvSpPr>
          <p:nvPr/>
        </p:nvSpPr>
        <p:spPr bwMode="auto">
          <a:xfrm rot="21162801">
            <a:off x="9248481" y="5536684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řídký</a:t>
            </a:r>
          </a:p>
        </p:txBody>
      </p:sp>
      <p:sp>
        <p:nvSpPr>
          <p:cNvPr id="24613" name="TextovéPole 41"/>
          <p:cNvSpPr txBox="1">
            <a:spLocks noChangeArrowheads="1"/>
          </p:cNvSpPr>
          <p:nvPr/>
        </p:nvSpPr>
        <p:spPr bwMode="auto">
          <a:xfrm>
            <a:off x="9218613" y="6042025"/>
            <a:ext cx="736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hustý</a:t>
            </a:r>
          </a:p>
        </p:txBody>
      </p:sp>
      <p:sp>
        <p:nvSpPr>
          <p:cNvPr id="24614" name="TextovéPole 42"/>
          <p:cNvSpPr txBox="1">
            <a:spLocks noChangeArrowheads="1"/>
          </p:cNvSpPr>
          <p:nvPr/>
        </p:nvSpPr>
        <p:spPr bwMode="auto">
          <a:xfrm>
            <a:off x="1470025" y="165539"/>
            <a:ext cx="43781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Příklad – výsledky ze smrkového porostu</a:t>
            </a:r>
          </a:p>
        </p:txBody>
      </p:sp>
    </p:spTree>
    <p:extLst>
      <p:ext uri="{BB962C8B-B14F-4D97-AF65-F5344CB8AC3E}">
        <p14:creationId xmlns:p14="http://schemas.microsoft.com/office/powerpoint/2010/main" val="425353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Zástupný symbol pro obsah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2700" y="625475"/>
            <a:ext cx="6607916" cy="3542507"/>
          </a:xfrm>
        </p:spPr>
      </p:pic>
      <p:pic>
        <p:nvPicPr>
          <p:cNvPr id="2560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14" y="627893"/>
            <a:ext cx="3655224" cy="247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3153569"/>
            <a:ext cx="15144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65" y="3132932"/>
            <a:ext cx="17049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4" y="4797425"/>
            <a:ext cx="46640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ovéPole 10"/>
          <p:cNvSpPr txBox="1">
            <a:spLocks noChangeArrowheads="1"/>
          </p:cNvSpPr>
          <p:nvPr/>
        </p:nvSpPr>
        <p:spPr bwMode="auto">
          <a:xfrm>
            <a:off x="7104063" y="4383089"/>
            <a:ext cx="1886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FOTOSYNTÉZA</a:t>
            </a:r>
            <a:endParaRPr lang="es-ES" altLang="cs-CZ" sz="1800" dirty="0">
              <a:solidFill>
                <a:schemeClr val="tx1"/>
              </a:solidFill>
            </a:endParaRPr>
          </a:p>
        </p:txBody>
      </p:sp>
      <p:pic>
        <p:nvPicPr>
          <p:cNvPr id="25608" name="Zástupný symbol pro obsah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4779963"/>
            <a:ext cx="42973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ovéPole 12"/>
          <p:cNvSpPr txBox="1">
            <a:spLocks noChangeArrowheads="1"/>
          </p:cNvSpPr>
          <p:nvPr/>
        </p:nvSpPr>
        <p:spPr bwMode="auto">
          <a:xfrm>
            <a:off x="2640014" y="4383089"/>
            <a:ext cx="1826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</a:rPr>
              <a:t>TRANSPIRACE</a:t>
            </a:r>
            <a:endParaRPr lang="es-ES" altLang="cs-CZ" sz="1800" dirty="0">
              <a:solidFill>
                <a:schemeClr val="tx1"/>
              </a:solidFill>
            </a:endParaRPr>
          </a:p>
        </p:txBody>
      </p:sp>
      <p:sp>
        <p:nvSpPr>
          <p:cNvPr id="25610" name="TextovéPole 13"/>
          <p:cNvSpPr txBox="1">
            <a:spLocks noChangeArrowheads="1"/>
          </p:cNvSpPr>
          <p:nvPr/>
        </p:nvSpPr>
        <p:spPr bwMode="auto">
          <a:xfrm>
            <a:off x="1153314" y="134819"/>
            <a:ext cx="463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Příklad – výsledky z porostu dubu/ pařeziny</a:t>
            </a:r>
          </a:p>
        </p:txBody>
      </p:sp>
    </p:spTree>
    <p:extLst>
      <p:ext uri="{BB962C8B-B14F-4D97-AF65-F5344CB8AC3E}">
        <p14:creationId xmlns:p14="http://schemas.microsoft.com/office/powerpoint/2010/main" val="17100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9" y="2738439"/>
            <a:ext cx="32099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9" y="5084764"/>
            <a:ext cx="47958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Nadpis 1"/>
          <p:cNvSpPr>
            <a:spLocks noGrp="1" noChangeArrowheads="1"/>
          </p:cNvSpPr>
          <p:nvPr>
            <p:ph type="title"/>
          </p:nvPr>
        </p:nvSpPr>
        <p:spPr>
          <a:xfrm>
            <a:off x="755650" y="33338"/>
            <a:ext cx="6996113" cy="777875"/>
          </a:xfrm>
        </p:spPr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</a:rPr>
              <a:t>Kořenové systémy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606326-E037-48CA-BAF7-D38E5CC9B367}"/>
              </a:ext>
            </a:extLst>
          </p:cNvPr>
          <p:cNvSpPr txBox="1"/>
          <p:nvPr/>
        </p:nvSpPr>
        <p:spPr>
          <a:xfrm>
            <a:off x="322264" y="4565721"/>
            <a:ext cx="49840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cs-CZ" altLang="cs-CZ" sz="1000" dirty="0">
                <a:latin typeface="Times New Roman" panose="02020603050405020304" pitchFamily="18" charset="0"/>
              </a:rPr>
              <a:t>MĚLCE KOŘENÍCÍ – smrk,</a:t>
            </a:r>
            <a:r>
              <a:rPr lang="en-US" altLang="cs-CZ" sz="1000" dirty="0">
                <a:latin typeface="Times New Roman" panose="02020603050405020304" pitchFamily="18" charset="0"/>
              </a:rPr>
              <a:t> </a:t>
            </a:r>
            <a:r>
              <a:rPr lang="cs-CZ" altLang="cs-CZ" sz="1000" dirty="0">
                <a:latin typeface="Times New Roman" panose="02020603050405020304" pitchFamily="18" charset="0"/>
              </a:rPr>
              <a:t>jeřáb, jíva, osika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cs-CZ" altLang="cs-CZ" sz="1000" dirty="0">
                <a:latin typeface="Times New Roman" panose="02020603050405020304" pitchFamily="18" charset="0"/>
              </a:rPr>
              <a:t>STŘEDNĚ HLUBOCE K. – javor mléč, javor babyka, vrby, bříza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cs-CZ" altLang="cs-CZ" sz="1000" dirty="0">
                <a:latin typeface="Times New Roman" panose="02020603050405020304" pitchFamily="18" charset="0"/>
              </a:rPr>
              <a:t>HLUBOCE KOŘENÍCÍ – jedle, modřín, borovice, douglaska, buk, dub, jasan, lípy, habr..</a:t>
            </a:r>
            <a:endParaRPr lang="cs-CZ" sz="1000" dirty="0"/>
          </a:p>
        </p:txBody>
      </p:sp>
      <p:pic>
        <p:nvPicPr>
          <p:cNvPr id="26630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58764"/>
            <a:ext cx="37973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1" name="Přímá spojnice 12"/>
          <p:cNvCxnSpPr>
            <a:cxnSpLocks noChangeShapeType="1"/>
          </p:cNvCxnSpPr>
          <p:nvPr/>
        </p:nvCxnSpPr>
        <p:spPr bwMode="auto">
          <a:xfrm>
            <a:off x="7751763" y="6165850"/>
            <a:ext cx="2665412" cy="0"/>
          </a:xfrm>
          <a:prstGeom prst="line">
            <a:avLst/>
          </a:prstGeom>
          <a:noFill/>
          <a:ln w="28575" algn="ctr">
            <a:solidFill>
              <a:srgbClr val="CB9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Přímá spojnice 14"/>
          <p:cNvCxnSpPr>
            <a:cxnSpLocks noChangeShapeType="1"/>
          </p:cNvCxnSpPr>
          <p:nvPr/>
        </p:nvCxnSpPr>
        <p:spPr bwMode="auto">
          <a:xfrm>
            <a:off x="7751763" y="6381750"/>
            <a:ext cx="2665412" cy="0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3" name="Přímá spojnice 15"/>
          <p:cNvCxnSpPr>
            <a:cxnSpLocks noChangeShapeType="1"/>
          </p:cNvCxnSpPr>
          <p:nvPr/>
        </p:nvCxnSpPr>
        <p:spPr bwMode="auto">
          <a:xfrm>
            <a:off x="7751763" y="6524625"/>
            <a:ext cx="2665412" cy="0"/>
          </a:xfrm>
          <a:prstGeom prst="line">
            <a:avLst/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33DF688-F4DC-40A3-B0AB-EB8F1593D16B}"/>
              </a:ext>
            </a:extLst>
          </p:cNvPr>
          <p:cNvCxnSpPr/>
          <p:nvPr/>
        </p:nvCxnSpPr>
        <p:spPr bwMode="auto">
          <a:xfrm>
            <a:off x="7751763" y="6742113"/>
            <a:ext cx="2665412" cy="0"/>
          </a:xfrm>
          <a:prstGeom prst="line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635" name="Šipka nahoru 19"/>
          <p:cNvSpPr>
            <a:spLocks noChangeArrowheads="1"/>
          </p:cNvSpPr>
          <p:nvPr/>
        </p:nvSpPr>
        <p:spPr bwMode="auto">
          <a:xfrm>
            <a:off x="8940800" y="6273801"/>
            <a:ext cx="287338" cy="440769"/>
          </a:xfrm>
          <a:prstGeom prst="upArrow">
            <a:avLst>
              <a:gd name="adj1" fmla="val 50000"/>
              <a:gd name="adj2" fmla="val 50036"/>
            </a:avLst>
          </a:prstGeom>
          <a:solidFill>
            <a:srgbClr val="0070C0"/>
          </a:solidFill>
          <a:ln w="9525" algn="ctr">
            <a:solidFill>
              <a:srgbClr val="CB9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26636" name="Šipka nahoru 20"/>
          <p:cNvSpPr>
            <a:spLocks noChangeArrowheads="1"/>
          </p:cNvSpPr>
          <p:nvPr/>
        </p:nvSpPr>
        <p:spPr bwMode="auto">
          <a:xfrm rot="5400000">
            <a:off x="9573419" y="6041708"/>
            <a:ext cx="284163" cy="437198"/>
          </a:xfrm>
          <a:prstGeom prst="upArrow">
            <a:avLst>
              <a:gd name="adj1" fmla="val 50000"/>
              <a:gd name="adj2" fmla="val 49859"/>
            </a:avLst>
          </a:prstGeom>
          <a:solidFill>
            <a:srgbClr val="0070C0"/>
          </a:solidFill>
          <a:ln w="9525" algn="ctr">
            <a:solidFill>
              <a:srgbClr val="CB9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2663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546226" y="476250"/>
            <a:ext cx="4981575" cy="5113338"/>
          </a:xfrm>
        </p:spPr>
        <p:txBody>
          <a:bodyPr/>
          <a:lstStyle/>
          <a:p>
            <a:pPr marL="857250" lvl="3" indent="0">
              <a:buNone/>
            </a:pPr>
            <a:endParaRPr lang="cs-CZ" altLang="cs-CZ" dirty="0"/>
          </a:p>
          <a:p>
            <a:r>
              <a:rPr lang="en-US" altLang="cs-CZ" dirty="0"/>
              <a:t>Poly</a:t>
            </a:r>
            <a:r>
              <a:rPr lang="cs-CZ" altLang="cs-CZ" dirty="0"/>
              <a:t>k</a:t>
            </a:r>
            <a:r>
              <a:rPr lang="en-US" altLang="cs-CZ" dirty="0" err="1"/>
              <a:t>ormon</a:t>
            </a:r>
            <a:r>
              <a:rPr lang="cs-CZ" altLang="cs-CZ" dirty="0"/>
              <a:t>y</a:t>
            </a:r>
            <a:endParaRPr lang="en-US" altLang="cs-CZ" dirty="0"/>
          </a:p>
          <a:p>
            <a:pPr marL="914400" lvl="2" indent="0">
              <a:buNone/>
            </a:pPr>
            <a:r>
              <a:rPr lang="cs-CZ" altLang="cs-CZ" sz="2000" dirty="0"/>
              <a:t>několik</a:t>
            </a:r>
            <a:r>
              <a:rPr lang="en-US" altLang="cs-CZ" sz="2000" dirty="0"/>
              <a:t> </a:t>
            </a:r>
            <a:r>
              <a:rPr lang="cs-CZ" altLang="cs-CZ" sz="2000" dirty="0"/>
              <a:t>kořenových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syst</a:t>
            </a:r>
            <a:r>
              <a:rPr lang="cs-CZ" altLang="cs-CZ" sz="2000" dirty="0" err="1"/>
              <a:t>émů</a:t>
            </a:r>
            <a:endParaRPr lang="en-US" altLang="cs-CZ" sz="2000" dirty="0"/>
          </a:p>
          <a:p>
            <a:pPr marL="914400" lvl="2" indent="0">
              <a:buNone/>
            </a:pPr>
            <a:r>
              <a:rPr lang="cs-CZ" altLang="cs-CZ" sz="2000" dirty="0"/>
              <a:t>roste</a:t>
            </a:r>
            <a:r>
              <a:rPr lang="en-US" altLang="cs-CZ" sz="2000" dirty="0"/>
              <a:t> </a:t>
            </a:r>
            <a:r>
              <a:rPr lang="cs-CZ" altLang="cs-CZ" sz="2000" dirty="0"/>
              <a:t>společně</a:t>
            </a:r>
            <a:r>
              <a:rPr lang="en-US" altLang="cs-CZ" sz="2000" dirty="0"/>
              <a:t> (</a:t>
            </a:r>
            <a:r>
              <a:rPr lang="cs-CZ" altLang="cs-CZ" sz="2000" dirty="0"/>
              <a:t>pařezina</a:t>
            </a:r>
            <a:r>
              <a:rPr lang="en-US" altLang="cs-CZ" sz="2000" dirty="0"/>
              <a:t>)</a:t>
            </a:r>
          </a:p>
          <a:p>
            <a:r>
              <a:rPr lang="cs-CZ" altLang="cs-CZ" dirty="0"/>
              <a:t>Srůsty kořenových systémů</a:t>
            </a:r>
            <a:endParaRPr lang="en-US" altLang="cs-CZ" dirty="0"/>
          </a:p>
          <a:p>
            <a:pPr marL="857250" lvl="3" indent="0">
              <a:buNone/>
            </a:pPr>
            <a:r>
              <a:rPr lang="cs-CZ" altLang="cs-CZ" dirty="0"/>
              <a:t>DUB – DUB, BUK – BUK, JASAN – JASAN, SMRK – SMRK,</a:t>
            </a:r>
            <a:r>
              <a:rPr lang="en-US" altLang="cs-CZ" dirty="0"/>
              <a:t> </a:t>
            </a:r>
            <a:r>
              <a:rPr lang="cs-CZ" altLang="cs-CZ" dirty="0"/>
              <a:t>SMRK - BŘÍZA</a:t>
            </a:r>
            <a:endParaRPr lang="en-US" altLang="cs-CZ" dirty="0"/>
          </a:p>
          <a:p>
            <a:r>
              <a:rPr lang="en-US" altLang="cs-CZ" dirty="0"/>
              <a:t>Hydrologic</a:t>
            </a:r>
            <a:r>
              <a:rPr lang="cs-CZ" altLang="cs-CZ" dirty="0" err="1"/>
              <a:t>ký</a:t>
            </a:r>
            <a:r>
              <a:rPr lang="en-US" altLang="cs-CZ" dirty="0"/>
              <a:t> lift</a:t>
            </a:r>
          </a:p>
          <a:p>
            <a:pPr marL="914400" lvl="2" indent="0">
              <a:buNone/>
            </a:pPr>
            <a:r>
              <a:rPr lang="cs-CZ" altLang="cs-CZ" sz="2000" dirty="0"/>
              <a:t>Hluboký kořenový systém jednoho stromu může podporovat mělký kořenový systém druhého </a:t>
            </a:r>
            <a:r>
              <a:rPr lang="en-US" altLang="cs-CZ" sz="1200" dirty="0"/>
              <a:t>(</a:t>
            </a:r>
            <a:r>
              <a:rPr lang="cs-CZ" altLang="cs-CZ" sz="1200" dirty="0"/>
              <a:t>BUK - SMRK</a:t>
            </a:r>
            <a:r>
              <a:rPr lang="en-US" altLang="cs-CZ" sz="1200" dirty="0"/>
              <a:t>)</a:t>
            </a:r>
          </a:p>
          <a:p>
            <a:pPr marL="457200" lvl="1" indent="0">
              <a:buNone/>
            </a:pPr>
            <a:endParaRPr lang="en-US" altLang="cs-CZ" dirty="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1" y="5325874"/>
            <a:ext cx="1479874" cy="134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83" y="5295874"/>
            <a:ext cx="1341150" cy="14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38" y="5342197"/>
            <a:ext cx="1696134" cy="14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1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6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635" grpId="0" animBg="1"/>
      <p:bldP spid="26636" grpId="0" animBg="1"/>
      <p:bldP spid="2663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3" y="5074266"/>
            <a:ext cx="3900624" cy="178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7" y="2616199"/>
            <a:ext cx="2676525" cy="227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54" y="2794336"/>
            <a:ext cx="2647950" cy="21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7" y="176045"/>
            <a:ext cx="27336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54" y="176045"/>
            <a:ext cx="2352675" cy="1668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1851158" y="2295841"/>
            <a:ext cx="313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MIKRO – MEZO- KLIMA</a:t>
            </a:r>
            <a:endParaRPr lang="es-ES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408321" y="1485241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LES</a:t>
            </a:r>
            <a:r>
              <a:rPr lang="cs-CZ" dirty="0"/>
              <a:t>   -   </a:t>
            </a:r>
            <a:r>
              <a:rPr lang="cs-CZ" dirty="0">
                <a:solidFill>
                  <a:schemeClr val="bg1"/>
                </a:solidFill>
              </a:rPr>
              <a:t>BEZLESÍ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Šipka dolů 6"/>
          <p:cNvSpPr/>
          <p:nvPr/>
        </p:nvSpPr>
        <p:spPr>
          <a:xfrm>
            <a:off x="3032737" y="3755706"/>
            <a:ext cx="181312" cy="9531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/>
          <p:nvPr/>
        </p:nvCxnSpPr>
        <p:spPr>
          <a:xfrm>
            <a:off x="5990095" y="449450"/>
            <a:ext cx="0" cy="595134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239289" y="4395787"/>
            <a:ext cx="884873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Parametr 		les přírodě-blízký	les umělý		</a:t>
            </a:r>
          </a:p>
          <a:p>
            <a:endParaRPr lang="cs-CZ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Hnací síla		příroda		člověk</a:t>
            </a:r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Princip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využití přírodních sil	převážně příroda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Druhové složení 	dáno stanovištěm	ekonomickými cíli</a:t>
            </a:r>
          </a:p>
          <a:p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Energ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etická vyváženost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vyvážený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		</a:t>
            </a:r>
            <a:r>
              <a:rPr lang="cs-CZ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nevyvážený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Tok látek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</a:t>
            </a:r>
            <a:r>
              <a:rPr lang="en-US" sz="1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inim</a:t>
            </a:r>
            <a:r>
              <a:rPr lang="cs-CZ" sz="1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alizované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vstupy a výstupy / </a:t>
            </a:r>
            <a:r>
              <a:rPr lang="cs-CZ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nelimitováno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es-ES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Stabilit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vysoká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r>
              <a:rPr lang="cs-CZ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nízká</a:t>
            </a:r>
            <a:endParaRPr lang="es-ES" sz="1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es-ES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Elasticit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vysoká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r>
              <a:rPr lang="cs-CZ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nízká</a:t>
            </a:r>
            <a:endParaRPr lang="es-ES" sz="1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Využití		výběrné </a:t>
            </a:r>
            <a:r>
              <a:rPr lang="cs-CZ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zp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		pasečný les věkových tříd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Udržitelnost 	lesní porost		větší lesní celky</a:t>
            </a:r>
            <a:endParaRPr lang="es-ES" sz="1400" dirty="0"/>
          </a:p>
        </p:txBody>
      </p:sp>
      <p:cxnSp>
        <p:nvCxnSpPr>
          <p:cNvPr id="13" name="Přímá spojnice 12"/>
          <p:cNvCxnSpPr/>
          <p:nvPr/>
        </p:nvCxnSpPr>
        <p:spPr>
          <a:xfrm flipV="1">
            <a:off x="6285370" y="4344165"/>
            <a:ext cx="5602636" cy="51622"/>
          </a:xfrm>
          <a:prstGeom prst="line">
            <a:avLst/>
          </a:prstGeom>
          <a:ln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39289" y="4786604"/>
            <a:ext cx="5526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dpis 1"/>
          <p:cNvSpPr txBox="1">
            <a:spLocks/>
          </p:cNvSpPr>
          <p:nvPr/>
        </p:nvSpPr>
        <p:spPr>
          <a:xfrm>
            <a:off x="6112287" y="3791804"/>
            <a:ext cx="5952711" cy="5523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400" dirty="0">
                <a:solidFill>
                  <a:schemeClr val="tx1"/>
                </a:solidFill>
              </a:rPr>
              <a:t>Rozdíly: přírodě-blízký x les věkových tříd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407" y="176045"/>
            <a:ext cx="1838325" cy="32766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7495" y="176045"/>
            <a:ext cx="1914525" cy="3276600"/>
          </a:xfrm>
          <a:prstGeom prst="rect">
            <a:avLst/>
          </a:prstGeom>
        </p:spPr>
      </p:pic>
      <p:sp>
        <p:nvSpPr>
          <p:cNvPr id="10" name="Násobení 9"/>
          <p:cNvSpPr/>
          <p:nvPr/>
        </p:nvSpPr>
        <p:spPr>
          <a:xfrm>
            <a:off x="3123393" y="6365834"/>
            <a:ext cx="774915" cy="674176"/>
          </a:xfrm>
          <a:prstGeom prst="mathMultiply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33293" y="1836983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yrovnané mikro-klima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563114" y="182550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extrémy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51933" y="517830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extrémy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91446" y="5925723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yrovnané </a:t>
            </a:r>
          </a:p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mikro-klima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Šipka dolů 21"/>
          <p:cNvSpPr/>
          <p:nvPr/>
        </p:nvSpPr>
        <p:spPr>
          <a:xfrm>
            <a:off x="4968868" y="5501138"/>
            <a:ext cx="201995" cy="517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>
            <a:off x="2807943" y="1941252"/>
            <a:ext cx="611112" cy="1846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93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1" grpId="0"/>
      <p:bldP spid="23" grpId="0"/>
      <p:bldP spid="10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581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787180" y="131735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Následujeme přírodu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991532" y="2657959"/>
            <a:ext cx="1844299" cy="581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03709" y="5778285"/>
            <a:ext cx="1844299" cy="58118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8022957" y="5778285"/>
            <a:ext cx="1844299" cy="58118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ravá složená závorka 6"/>
          <p:cNvSpPr/>
          <p:nvPr/>
        </p:nvSpPr>
        <p:spPr>
          <a:xfrm rot="16200000">
            <a:off x="4551959" y="-1480758"/>
            <a:ext cx="640641" cy="9682567"/>
          </a:xfrm>
          <a:prstGeom prst="rightBrace">
            <a:avLst>
              <a:gd name="adj1" fmla="val 8333"/>
              <a:gd name="adj2" fmla="val 81302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588974" y="577828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klimax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89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122" y="1327554"/>
            <a:ext cx="6567631" cy="4713808"/>
          </a:xfrm>
          <a:prstGeom prst="rect">
            <a:avLst/>
          </a:prstGeom>
        </p:spPr>
      </p:pic>
      <p:sp>
        <p:nvSpPr>
          <p:cNvPr id="5122" name="Nadpis 1"/>
          <p:cNvSpPr>
            <a:spLocks noGrp="1" noChangeArrowheads="1"/>
          </p:cNvSpPr>
          <p:nvPr>
            <p:ph type="title"/>
          </p:nvPr>
        </p:nvSpPr>
        <p:spPr>
          <a:xfrm>
            <a:off x="544297" y="301035"/>
            <a:ext cx="6996112" cy="777875"/>
          </a:xfrm>
        </p:spPr>
        <p:txBody>
          <a:bodyPr/>
          <a:lstStyle/>
          <a:p>
            <a:pPr algn="ctr"/>
            <a:r>
              <a:rPr lang="cs-CZ" altLang="cs-CZ" b="1" dirty="0" smtClean="0"/>
              <a:t>Proč nám mizí před očima..</a:t>
            </a:r>
            <a:endParaRPr lang="cs-CZ" altLang="cs-CZ" b="1" dirty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5134" name="TextovéPole 9"/>
          <p:cNvSpPr txBox="1">
            <a:spLocks noChangeArrowheads="1"/>
          </p:cNvSpPr>
          <p:nvPr/>
        </p:nvSpPr>
        <p:spPr bwMode="auto">
          <a:xfrm>
            <a:off x="588532" y="1973196"/>
            <a:ext cx="251863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GCC model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Predikce = GCM + ES</a:t>
            </a:r>
          </a:p>
        </p:txBody>
      </p:sp>
      <p:sp>
        <p:nvSpPr>
          <p:cNvPr id="5135" name="TextovéPole 10"/>
          <p:cNvSpPr txBox="1">
            <a:spLocks noChangeArrowheads="1"/>
          </p:cNvSpPr>
          <p:nvPr/>
        </p:nvSpPr>
        <p:spPr bwMode="auto">
          <a:xfrm>
            <a:off x="7210265" y="6290006"/>
            <a:ext cx="4006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6030"/>
                </a:solidFill>
              </a:rPr>
              <a:t>Uhlíkové lesnictví – biomasa, půda</a:t>
            </a:r>
          </a:p>
        </p:txBody>
      </p:sp>
    </p:spTree>
    <p:extLst>
      <p:ext uri="{BB962C8B-B14F-4D97-AF65-F5344CB8AC3E}">
        <p14:creationId xmlns:p14="http://schemas.microsoft.com/office/powerpoint/2010/main" val="27486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/>
      <p:bldP spid="51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828" y="-9159"/>
            <a:ext cx="7771651" cy="440292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459423" y="3631177"/>
            <a:ext cx="100635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dřeviny stinné - tis, jedle, buk 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dřeviny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polostinné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smrk, vejmutovka, douglaska, habr, jilm, lípa, javor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dřeviny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slunné - modřín, borovice, bříza, akát, osika, jeřáb,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dub, javor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klen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459423" y="4974709"/>
            <a:ext cx="867646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</a:rPr>
              <a:t>vysoké </a:t>
            </a:r>
            <a:r>
              <a:rPr lang="cs-CZ" dirty="0">
                <a:latin typeface="Arial" panose="020B0604020202020204" pitchFamily="34" charset="0"/>
              </a:rPr>
              <a:t>požadavky </a:t>
            </a:r>
            <a:r>
              <a:rPr lang="cs-CZ" dirty="0" smtClean="0">
                <a:latin typeface="Arial" panose="020B0604020202020204" pitchFamily="34" charset="0"/>
              </a:rPr>
              <a:t>- </a:t>
            </a:r>
            <a:r>
              <a:rPr lang="cs-CZ" dirty="0">
                <a:latin typeface="Arial" panose="020B0604020202020204" pitchFamily="34" charset="0"/>
              </a:rPr>
              <a:t>kaštan jedlý a jírovec maďal, dub, lípy, habr, javor mléč 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nízké </a:t>
            </a:r>
            <a:r>
              <a:rPr lang="cs-CZ" dirty="0">
                <a:latin typeface="Arial" panose="020B0604020202020204" pitchFamily="34" charset="0"/>
              </a:rPr>
              <a:t>nároky na teplotu- smrk, borovice, bříza, jeřáb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459423" y="5628640"/>
            <a:ext cx="6096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</a:rPr>
              <a:t>zanedbatelné nároky - </a:t>
            </a:r>
            <a:r>
              <a:rPr lang="cs-CZ" dirty="0">
                <a:latin typeface="Arial" panose="020B0604020202020204" pitchFamily="34" charset="0"/>
              </a:rPr>
              <a:t>borovice, akát, bříza, jalovec 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vysoké </a:t>
            </a:r>
            <a:r>
              <a:rPr lang="cs-CZ" dirty="0">
                <a:latin typeface="Arial" panose="020B0604020202020204" pitchFamily="34" charset="0"/>
              </a:rPr>
              <a:t>nároky - topol, vrba, olše, jasan 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střední </a:t>
            </a:r>
            <a:r>
              <a:rPr lang="cs-CZ" dirty="0">
                <a:latin typeface="Arial" panose="020B0604020202020204" pitchFamily="34" charset="0"/>
              </a:rPr>
              <a:t>nároky - ostatní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2785" y="3559104"/>
            <a:ext cx="5028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Ekologické nároky dřevin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6193" y="4185175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Světlo -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2785" y="5163128"/>
            <a:ext cx="89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Teplo -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86193" y="5805612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Vlhkost -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76773" y="2851688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1. Vývojový cyklus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678624" y="3205396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2</a:t>
            </a:r>
            <a:r>
              <a:rPr lang="cs-CZ" sz="1400" dirty="0" smtClean="0">
                <a:solidFill>
                  <a:srgbClr val="0070C0"/>
                </a:solidFill>
              </a:rPr>
              <a:t>. Vývojový cyklus</a:t>
            </a:r>
            <a:endParaRPr lang="cs-CZ" sz="1400" dirty="0">
              <a:solidFill>
                <a:srgbClr val="0070C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623302" y="3543714"/>
            <a:ext cx="1088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cs-CZ" sz="1400" dirty="0" smtClean="0">
                <a:solidFill>
                  <a:schemeClr val="accent1">
                    <a:lumMod val="50000"/>
                  </a:schemeClr>
                </a:solidFill>
              </a:rPr>
              <a:t>. V. cyklus</a:t>
            </a:r>
            <a:endParaRPr lang="cs-CZ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27715" y="2882466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Stádium rozpadu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443032" y="3202208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Fáze obnovy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393109" y="2881477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F. dožívání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335181" y="3198540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St. dorůstání</a:t>
            </a:r>
            <a:endParaRPr lang="cs-CZ" sz="1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332239" y="2937889"/>
            <a:ext cx="662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Fáze optima</a:t>
            </a:r>
            <a:endParaRPr lang="cs-CZ" sz="12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6887612" y="3194628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St. rozpadu</a:t>
            </a:r>
            <a:endParaRPr lang="cs-CZ" sz="12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886744" y="3517793"/>
            <a:ext cx="825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F. obnovy</a:t>
            </a:r>
            <a:endParaRPr lang="cs-CZ" sz="12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7773437" y="3180633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F. dožívání</a:t>
            </a:r>
            <a:endParaRPr lang="cs-CZ" sz="1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656721" y="3514866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St. dorůstání</a:t>
            </a:r>
            <a:endParaRPr lang="cs-CZ" sz="1200" dirty="0"/>
          </a:p>
        </p:txBody>
      </p:sp>
      <p:sp>
        <p:nvSpPr>
          <p:cNvPr id="25" name="TextovéPole 24"/>
          <p:cNvSpPr txBox="1"/>
          <p:nvPr/>
        </p:nvSpPr>
        <p:spPr>
          <a:xfrm rot="16200000">
            <a:off x="2816047" y="825533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Zásoba porostu (m</a:t>
            </a:r>
            <a:r>
              <a:rPr lang="cs-CZ" sz="1400" baseline="30000" dirty="0" smtClean="0"/>
              <a:t>3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19027" y="286718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Malý vývojový cyklus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Ovál 26"/>
          <p:cNvSpPr/>
          <p:nvPr/>
        </p:nvSpPr>
        <p:spPr>
          <a:xfrm>
            <a:off x="4889715" y="1115878"/>
            <a:ext cx="805912" cy="464949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7253765" y="1146661"/>
            <a:ext cx="805912" cy="464949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714512" y="859909"/>
            <a:ext cx="1347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V= H</a:t>
            </a:r>
            <a:r>
              <a:rPr lang="cs-CZ" baseline="30000" dirty="0" smtClean="0"/>
              <a:t>2</a:t>
            </a:r>
            <a:r>
              <a:rPr lang="cs-CZ" dirty="0" smtClean="0"/>
              <a:t> /3</a:t>
            </a:r>
          </a:p>
          <a:p>
            <a:endParaRPr lang="cs-CZ" dirty="0" smtClean="0"/>
          </a:p>
          <a:p>
            <a:r>
              <a:rPr lang="cs-CZ" dirty="0" smtClean="0"/>
              <a:t>V= 10 . AVB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6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92996" y="1057370"/>
            <a:ext cx="96141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>
                <a:latin typeface="Arial" panose="020B0604020202020204" pitchFamily="34" charset="0"/>
              </a:rPr>
              <a:t>Nástup reproduktivního věku 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10 – 20 let : dřeviny rychle-rostoucí - topoly, osika, olše, bříza, borovice, akát, modřín </a:t>
            </a:r>
          </a:p>
          <a:p>
            <a:r>
              <a:rPr lang="cs-CZ" dirty="0">
                <a:latin typeface="Arial" panose="020B0604020202020204" pitchFamily="34" charset="0"/>
              </a:rPr>
              <a:t>20 – 30 let : středně rychle-rostoucí - lípy, habr, javory </a:t>
            </a:r>
          </a:p>
          <a:p>
            <a:r>
              <a:rPr lang="cs-CZ" dirty="0">
                <a:latin typeface="Arial" panose="020B0604020202020204" pitchFamily="34" charset="0"/>
              </a:rPr>
              <a:t>30 – 40 let : pomaleji rostoucí - dub, jasan, jilm, smrk </a:t>
            </a:r>
          </a:p>
          <a:p>
            <a:r>
              <a:rPr lang="pl-PL" dirty="0">
                <a:latin typeface="Arial" panose="020B0604020202020204" pitchFamily="34" charset="0"/>
              </a:rPr>
              <a:t>40 – 50 let : pomalu rostoucí - buk </a:t>
            </a:r>
          </a:p>
          <a:p>
            <a:r>
              <a:rPr lang="cs-CZ" dirty="0">
                <a:latin typeface="Arial" panose="020B0604020202020204" pitchFamily="34" charset="0"/>
              </a:rPr>
              <a:t>50 – 70 let : jedle 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Každoročně plodí : bříza, olše, habr, jeřáb, osika, jíva (průkopnické dřeviny) </a:t>
            </a:r>
          </a:p>
          <a:p>
            <a:r>
              <a:rPr lang="pl-PL" dirty="0">
                <a:latin typeface="Arial" panose="020B0604020202020204" pitchFamily="34" charset="0"/>
              </a:rPr>
              <a:t>po 1 – 2 letech : jilm, javory, jasan, lípa </a:t>
            </a:r>
          </a:p>
          <a:p>
            <a:r>
              <a:rPr lang="pl-PL" dirty="0">
                <a:latin typeface="Arial" panose="020B0604020202020204" pitchFamily="34" charset="0"/>
              </a:rPr>
              <a:t>po 3 – 4 letech : borovice, smrk, jedle </a:t>
            </a:r>
          </a:p>
          <a:p>
            <a:r>
              <a:rPr lang="pl-PL" dirty="0">
                <a:latin typeface="Arial" panose="020B0604020202020204" pitchFamily="34" charset="0"/>
              </a:rPr>
              <a:t>po 5 – 6 letech : dub (v teplejších oblastech i po 2 letech, posun na sever-až 7 let) </a:t>
            </a:r>
          </a:p>
          <a:p>
            <a:r>
              <a:rPr lang="pl-PL" dirty="0">
                <a:latin typeface="Arial" panose="020B0604020202020204" pitchFamily="34" charset="0"/>
              </a:rPr>
              <a:t>po 6 – 8 letech : buk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6193" y="108177"/>
            <a:ext cx="3198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Plodnost dřevin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7655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1038" y="-185980"/>
            <a:ext cx="113654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rgbClr val="000000"/>
              </a:solidFill>
              <a:latin typeface="Impact" panose="020B0806030902050204" pitchFamily="34" charset="0"/>
            </a:endParaRPr>
          </a:p>
          <a:p>
            <a:r>
              <a:rPr lang="cs-CZ" sz="3200" b="1" dirty="0"/>
              <a:t>Dynamika </a:t>
            </a:r>
            <a:r>
              <a:rPr lang="cs-CZ" sz="3200" b="1" dirty="0" smtClean="0"/>
              <a:t>a strategie růstu </a:t>
            </a:r>
            <a:endParaRPr lang="cs-CZ" sz="3200" b="1" dirty="0"/>
          </a:p>
          <a:p>
            <a:endParaRPr lang="cs-CZ" dirty="0">
              <a:latin typeface="Impact" panose="020B080603090205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- </a:t>
            </a:r>
            <a:r>
              <a:rPr lang="cs-CZ" dirty="0" smtClean="0">
                <a:latin typeface="Arial" panose="020B0604020202020204" pitchFamily="34" charset="0"/>
              </a:rPr>
              <a:t>  rychle-rostoucí </a:t>
            </a:r>
            <a:r>
              <a:rPr lang="cs-CZ" dirty="0">
                <a:latin typeface="Arial" panose="020B0604020202020204" pitchFamily="34" charset="0"/>
              </a:rPr>
              <a:t>– topoly, vrby, olše, </a:t>
            </a:r>
            <a:r>
              <a:rPr lang="cs-CZ" dirty="0" smtClean="0">
                <a:latin typeface="Arial" panose="020B0604020202020204" pitchFamily="34" charset="0"/>
              </a:rPr>
              <a:t>osika, </a:t>
            </a:r>
            <a:r>
              <a:rPr lang="cs-CZ" dirty="0">
                <a:latin typeface="Arial" panose="020B0604020202020204" pitchFamily="34" charset="0"/>
              </a:rPr>
              <a:t>bříza, borovice, akát, modřín</a:t>
            </a:r>
            <a:r>
              <a:rPr lang="cs-CZ" dirty="0" smtClean="0">
                <a:latin typeface="Arial" panose="020B0604020202020204" pitchFamily="34" charset="0"/>
              </a:rPr>
              <a:t>.. </a:t>
            </a:r>
            <a:endParaRPr lang="cs-CZ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Arial" panose="020B0604020202020204" pitchFamily="34" charset="0"/>
              </a:rPr>
              <a:t>středně </a:t>
            </a:r>
            <a:r>
              <a:rPr lang="cs-CZ" dirty="0">
                <a:latin typeface="Arial" panose="020B0604020202020204" pitchFamily="34" charset="0"/>
              </a:rPr>
              <a:t>rychle rostoucí – smrk, javor babyka, </a:t>
            </a:r>
            <a:r>
              <a:rPr lang="cs-CZ" dirty="0" smtClean="0">
                <a:latin typeface="Arial" panose="020B0604020202020204" pitchFamily="34" charset="0"/>
              </a:rPr>
              <a:t>douglaska, </a:t>
            </a:r>
            <a:r>
              <a:rPr lang="cs-CZ" dirty="0">
                <a:latin typeface="Arial" panose="020B0604020202020204" pitchFamily="34" charset="0"/>
              </a:rPr>
              <a:t>lípy, habr, </a:t>
            </a:r>
            <a:r>
              <a:rPr lang="cs-CZ" dirty="0" smtClean="0">
                <a:latin typeface="Arial" panose="020B0604020202020204" pitchFamily="34" charset="0"/>
              </a:rPr>
              <a:t>javory.. 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Arial" panose="020B0604020202020204" pitchFamily="34" charset="0"/>
              </a:rPr>
              <a:t>pomalu </a:t>
            </a:r>
            <a:r>
              <a:rPr lang="cs-CZ" dirty="0">
                <a:latin typeface="Arial" panose="020B0604020202020204" pitchFamily="34" charset="0"/>
              </a:rPr>
              <a:t>rostoucí – habr, dub, </a:t>
            </a:r>
            <a:r>
              <a:rPr lang="cs-CZ" dirty="0" smtClean="0">
                <a:latin typeface="Arial" panose="020B0604020202020204" pitchFamily="34" charset="0"/>
              </a:rPr>
              <a:t>buk, tis ..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</a:rPr>
              <a:t>Výškový růst - </a:t>
            </a:r>
            <a:r>
              <a:rPr lang="cs-CZ" dirty="0">
                <a:latin typeface="Arial" panose="020B0604020202020204" pitchFamily="34" charset="0"/>
              </a:rPr>
              <a:t>výška dřeviny závisí na druhu dřeviny i na stanovištních podmínkách : </a:t>
            </a:r>
          </a:p>
          <a:p>
            <a:r>
              <a:rPr lang="pt-BR" dirty="0" smtClean="0">
                <a:latin typeface="Arial" panose="020B0604020202020204" pitchFamily="34" charset="0"/>
              </a:rPr>
              <a:t>do </a:t>
            </a:r>
            <a:r>
              <a:rPr lang="pt-BR" dirty="0">
                <a:latin typeface="Arial" panose="020B0604020202020204" pitchFamily="34" charset="0"/>
              </a:rPr>
              <a:t>cca 20 m : tis 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20 </a:t>
            </a:r>
            <a:r>
              <a:rPr lang="cs-CZ" dirty="0">
                <a:latin typeface="Arial" panose="020B0604020202020204" pitchFamily="34" charset="0"/>
              </a:rPr>
              <a:t>– 25 m : habr, olše šedá, limba 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25 </a:t>
            </a:r>
            <a:r>
              <a:rPr lang="cs-CZ" dirty="0">
                <a:latin typeface="Arial" panose="020B0604020202020204" pitchFamily="34" charset="0"/>
              </a:rPr>
              <a:t>– 30 m : dub, buk, jasan, lípy, javory, jilm, topoly, olše lepkavá, bříza </a:t>
            </a:r>
          </a:p>
          <a:p>
            <a:r>
              <a:rPr lang="cs-CZ" dirty="0" smtClean="0">
                <a:latin typeface="Arial" panose="020B0604020202020204" pitchFamily="34" charset="0"/>
              </a:rPr>
              <a:t>30 </a:t>
            </a:r>
            <a:r>
              <a:rPr lang="cs-CZ" dirty="0">
                <a:latin typeface="Arial" panose="020B0604020202020204" pitchFamily="34" charset="0"/>
              </a:rPr>
              <a:t>– 50 m : smrk, jedle, modřín, borovice, douglaska </a:t>
            </a:r>
          </a:p>
          <a:p>
            <a:endParaRPr lang="cs-CZ" i="1" dirty="0" smtClean="0"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40898" y="3459734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Strategie růstu</a:t>
            </a:r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85621" y="4397015"/>
            <a:ext cx="425308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Dřeviny pionýrské</a:t>
            </a:r>
            <a:r>
              <a:rPr lang="cs-CZ" dirty="0" smtClean="0"/>
              <a:t>/ přípravné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Světlomilné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Nízké nároky na vodu a 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Rychle-rostoucí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Krátkověké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Každoročně plodící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Semena malá, lehká, velké množství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45811" y="4397015"/>
            <a:ext cx="476284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Dřeviny klimaxové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Stín-snášející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Střední až vysoké nároky na vodu a 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Středně až pomalu rostoucí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Dlouhověké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Plodící v delších intervalech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Semena středně-těžká, menší množství</a:t>
            </a: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 rot="8328214">
            <a:off x="2344684" y="4102136"/>
            <a:ext cx="792429" cy="168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998623">
            <a:off x="4742896" y="4088763"/>
            <a:ext cx="877011" cy="170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301498" y="396756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7051" y="395763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7650" y="198131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</a:rPr>
              <a:t>Co s tím dělat?</a:t>
            </a:r>
            <a:endParaRPr lang="es-E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7650" y="1139124"/>
            <a:ext cx="10081970" cy="6315559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Zalesňovat</a:t>
            </a:r>
            <a:r>
              <a:rPr lang="cs-CZ" sz="2400" dirty="0" smtClean="0"/>
              <a:t> </a:t>
            </a:r>
            <a:r>
              <a:rPr lang="cs-CZ" sz="2400" dirty="0"/>
              <a:t>(min. 40 % stromové vegetace v krajině)</a:t>
            </a:r>
          </a:p>
          <a:p>
            <a:endParaRPr lang="cs-CZ" sz="800" dirty="0"/>
          </a:p>
          <a:p>
            <a:r>
              <a:rPr lang="cs-CZ" sz="2400" b="1" dirty="0" smtClean="0"/>
              <a:t>Eliminovat holé seče </a:t>
            </a:r>
            <a:r>
              <a:rPr lang="cs-CZ" sz="2400" dirty="0"/>
              <a:t>a tím </a:t>
            </a:r>
            <a:r>
              <a:rPr lang="cs-CZ" sz="2400" b="1" dirty="0" smtClean="0"/>
              <a:t>eliminovat</a:t>
            </a:r>
            <a:r>
              <a:rPr lang="cs-CZ" sz="2400" dirty="0" smtClean="0"/>
              <a:t> </a:t>
            </a:r>
            <a:r>
              <a:rPr lang="cs-CZ" sz="2400" dirty="0"/>
              <a:t>možnosti působení </a:t>
            </a:r>
            <a:r>
              <a:rPr lang="cs-CZ" sz="2400" b="1" dirty="0"/>
              <a:t>mikro-klimatických extrémů</a:t>
            </a:r>
            <a:r>
              <a:rPr lang="cs-CZ" sz="2400" dirty="0"/>
              <a:t>, využití přírodě-blízkých hospodářských postupů,</a:t>
            </a:r>
          </a:p>
          <a:p>
            <a:endParaRPr lang="cs-CZ" sz="800" dirty="0"/>
          </a:p>
          <a:p>
            <a:r>
              <a:rPr lang="cs-CZ" sz="2400" dirty="0" smtClean="0"/>
              <a:t>P</a:t>
            </a:r>
            <a:r>
              <a:rPr lang="cs-CZ" sz="2400" b="1" dirty="0" smtClean="0"/>
              <a:t>odporovat přirozenou obnovu </a:t>
            </a:r>
            <a:r>
              <a:rPr lang="cs-CZ" sz="2400" dirty="0"/>
              <a:t>(dobrý a dobře se vyvíjející kořenový systém),</a:t>
            </a:r>
          </a:p>
          <a:p>
            <a:endParaRPr lang="cs-CZ" sz="800" dirty="0"/>
          </a:p>
          <a:p>
            <a:r>
              <a:rPr lang="cs-CZ" sz="2400" b="1" dirty="0"/>
              <a:t>Z</a:t>
            </a:r>
            <a:r>
              <a:rPr lang="es-ES" sz="2400" b="1" dirty="0" smtClean="0"/>
              <a:t>výš</a:t>
            </a:r>
            <a:r>
              <a:rPr lang="cs-CZ" sz="2400" b="1" dirty="0" err="1" smtClean="0"/>
              <a:t>it</a:t>
            </a:r>
            <a:r>
              <a:rPr lang="es-ES" sz="2400" b="1" dirty="0" smtClean="0"/>
              <a:t> </a:t>
            </a:r>
            <a:r>
              <a:rPr lang="cs-CZ" sz="2400" b="1" dirty="0" smtClean="0"/>
              <a:t>druhovou </a:t>
            </a:r>
            <a:r>
              <a:rPr lang="es-ES" sz="2400" b="1" dirty="0" smtClean="0"/>
              <a:t>diverzit</a:t>
            </a:r>
            <a:r>
              <a:rPr lang="cs-CZ" sz="2400" b="1" dirty="0" smtClean="0"/>
              <a:t>u</a:t>
            </a:r>
            <a:r>
              <a:rPr lang="es-ES" sz="2400" b="1" dirty="0" smtClean="0"/>
              <a:t> </a:t>
            </a:r>
            <a:r>
              <a:rPr lang="es-ES" sz="2400" b="1" dirty="0"/>
              <a:t>dřevin </a:t>
            </a:r>
            <a:r>
              <a:rPr lang="cs-CZ" sz="2400" dirty="0"/>
              <a:t>v porostech </a:t>
            </a:r>
            <a:r>
              <a:rPr lang="es-ES" sz="2400" dirty="0"/>
              <a:t>(přeměny) a udržení nebo rozšíření genofondu,</a:t>
            </a:r>
            <a:endParaRPr lang="cs-CZ" sz="2400" dirty="0"/>
          </a:p>
          <a:p>
            <a:endParaRPr lang="cs-CZ" sz="800" dirty="0"/>
          </a:p>
          <a:p>
            <a:r>
              <a:rPr lang="cs-CZ" sz="2400" dirty="0"/>
              <a:t>P</a:t>
            </a:r>
            <a:r>
              <a:rPr lang="es-ES" sz="2400" dirty="0"/>
              <a:t>ři využití umělé obnovy </a:t>
            </a:r>
            <a:r>
              <a:rPr lang="cs-CZ" sz="2400" b="1" dirty="0" err="1" smtClean="0"/>
              <a:t>výbírat</a:t>
            </a:r>
            <a:r>
              <a:rPr lang="cs-CZ" sz="2400" b="1" dirty="0" smtClean="0"/>
              <a:t> stres-tolerantní </a:t>
            </a:r>
            <a:r>
              <a:rPr lang="cs-CZ" sz="2400" b="1" dirty="0"/>
              <a:t>a/nebo </a:t>
            </a:r>
            <a:r>
              <a:rPr lang="cs-CZ" sz="2400" b="1" dirty="0" smtClean="0"/>
              <a:t>adaptibilní druhy </a:t>
            </a:r>
            <a:r>
              <a:rPr lang="cs-CZ" sz="2400" b="1" dirty="0"/>
              <a:t>dřevin </a:t>
            </a:r>
            <a:r>
              <a:rPr lang="cs-CZ" sz="2400" dirty="0"/>
              <a:t>(a jejich sorty/ekotypy) ke klimatickým extrémům (příp. </a:t>
            </a:r>
            <a:r>
              <a:rPr lang="cs-CZ" sz="2400" b="1" dirty="0"/>
              <a:t>introdukce</a:t>
            </a:r>
            <a:r>
              <a:rPr lang="cs-CZ" sz="2400" dirty="0"/>
              <a:t>), 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9610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7650" y="1075708"/>
            <a:ext cx="11236594" cy="3880773"/>
          </a:xfrm>
        </p:spPr>
        <p:txBody>
          <a:bodyPr>
            <a:noAutofit/>
          </a:bodyPr>
          <a:lstStyle/>
          <a:p>
            <a:r>
              <a:rPr lang="cs-CZ" sz="2400" b="1" dirty="0"/>
              <a:t>Z</a:t>
            </a:r>
            <a:r>
              <a:rPr lang="es-ES" sz="2400" b="1" dirty="0" smtClean="0"/>
              <a:t>v</a:t>
            </a:r>
            <a:r>
              <a:rPr lang="cs-CZ" sz="2400" b="1" dirty="0" smtClean="0"/>
              <a:t>y</a:t>
            </a:r>
            <a:r>
              <a:rPr lang="es-ES" sz="2400" b="1" dirty="0" smtClean="0"/>
              <a:t>šov</a:t>
            </a:r>
            <a:r>
              <a:rPr lang="cs-CZ" sz="2400" b="1" dirty="0" err="1" smtClean="0"/>
              <a:t>at</a:t>
            </a:r>
            <a:r>
              <a:rPr lang="es-ES" sz="2400" b="1" dirty="0" smtClean="0"/>
              <a:t> </a:t>
            </a:r>
            <a:r>
              <a:rPr lang="es-ES" sz="2400" b="1" dirty="0"/>
              <a:t>strukturální </a:t>
            </a:r>
            <a:r>
              <a:rPr lang="es-ES" sz="2400" b="1" dirty="0" smtClean="0"/>
              <a:t>diverzit</a:t>
            </a:r>
            <a:r>
              <a:rPr lang="cs-CZ" sz="2400" b="1" dirty="0" smtClean="0"/>
              <a:t>u</a:t>
            </a:r>
            <a:r>
              <a:rPr lang="es-ES" sz="2400" b="1" dirty="0" smtClean="0"/>
              <a:t> </a:t>
            </a:r>
            <a:r>
              <a:rPr lang="cs-CZ" sz="2400" dirty="0"/>
              <a:t>porostů (</a:t>
            </a:r>
            <a:r>
              <a:rPr lang="es-ES" sz="2400" dirty="0"/>
              <a:t>přestavb</a:t>
            </a:r>
            <a:r>
              <a:rPr lang="cs-CZ" sz="2400" dirty="0"/>
              <a:t>y</a:t>
            </a:r>
            <a:r>
              <a:rPr lang="es-ES" sz="2400" dirty="0"/>
              <a:t>, pěstování různověkých porostů) s rozvojem a udržováním nejen horizontálního ale i vertikálního zápoje, </a:t>
            </a:r>
            <a:endParaRPr lang="cs-CZ" sz="2400" dirty="0"/>
          </a:p>
          <a:p>
            <a:r>
              <a:rPr lang="cs-CZ" sz="2400" b="1" dirty="0"/>
              <a:t>Z</a:t>
            </a:r>
            <a:r>
              <a:rPr lang="es-ES" sz="2400" b="1" dirty="0" smtClean="0"/>
              <a:t>v</a:t>
            </a:r>
            <a:r>
              <a:rPr lang="cs-CZ" sz="2400" b="1" dirty="0" smtClean="0"/>
              <a:t>y</a:t>
            </a:r>
            <a:r>
              <a:rPr lang="es-ES" sz="2400" b="1" dirty="0" smtClean="0"/>
              <a:t>š</a:t>
            </a:r>
            <a:r>
              <a:rPr lang="cs-CZ" sz="2400" b="1" dirty="0" err="1" smtClean="0"/>
              <a:t>ovat</a:t>
            </a:r>
            <a:r>
              <a:rPr lang="es-ES" sz="2400" b="1" dirty="0" smtClean="0"/>
              <a:t> odolnost </a:t>
            </a:r>
            <a:r>
              <a:rPr lang="es-ES" sz="2400" b="1" dirty="0"/>
              <a:t>jednotlivých stromů k biotickým a abiotickým stresovým faktorům </a:t>
            </a:r>
            <a:r>
              <a:rPr lang="es-ES" sz="2400" dirty="0"/>
              <a:t>(silnější </a:t>
            </a:r>
            <a:r>
              <a:rPr lang="es-ES" sz="2400" dirty="0" smtClean="0"/>
              <a:t>výchovné</a:t>
            </a:r>
            <a:r>
              <a:rPr lang="cs-CZ" sz="2400" dirty="0" smtClean="0"/>
              <a:t> v mládí</a:t>
            </a:r>
            <a:r>
              <a:rPr lang="es-ES" sz="2400" dirty="0" smtClean="0"/>
              <a:t>, </a:t>
            </a:r>
            <a:r>
              <a:rPr lang="es-ES" sz="2400" dirty="0"/>
              <a:t>především úrovňové</a:t>
            </a:r>
            <a:r>
              <a:rPr lang="es-ES" sz="2400" dirty="0" smtClean="0"/>
              <a:t>, </a:t>
            </a:r>
            <a:r>
              <a:rPr lang="es-ES" sz="2400" dirty="0"/>
              <a:t>pěstování dlouhých korun,</a:t>
            </a:r>
            <a:r>
              <a:rPr lang="cs-CZ" sz="2400" dirty="0"/>
              <a:t> </a:t>
            </a:r>
            <a:r>
              <a:rPr lang="cs-CZ" sz="2400" dirty="0" smtClean="0"/>
              <a:t>podporovat vhodný </a:t>
            </a:r>
            <a:r>
              <a:rPr lang="cs-CZ" sz="2400" dirty="0"/>
              <a:t>štíhlostní </a:t>
            </a:r>
            <a:r>
              <a:rPr lang="cs-CZ" sz="2400" dirty="0" smtClean="0"/>
              <a:t>kvocient..</a:t>
            </a:r>
            <a:r>
              <a:rPr lang="es-ES" sz="2400" dirty="0" smtClean="0"/>
              <a:t>), </a:t>
            </a:r>
            <a:endParaRPr lang="cs-CZ" sz="2400" dirty="0"/>
          </a:p>
          <a:p>
            <a:r>
              <a:rPr lang="cs-CZ" sz="2400" b="1" dirty="0" smtClean="0"/>
              <a:t>Provádět p</a:t>
            </a:r>
            <a:r>
              <a:rPr lang="es-ES" sz="2400" b="1" dirty="0" smtClean="0"/>
              <a:t>řeměn</a:t>
            </a:r>
            <a:r>
              <a:rPr lang="cs-CZ" sz="2400" b="1" dirty="0" smtClean="0"/>
              <a:t>y</a:t>
            </a:r>
            <a:r>
              <a:rPr lang="es-ES" sz="2400" dirty="0" smtClean="0"/>
              <a:t>, </a:t>
            </a:r>
            <a:r>
              <a:rPr lang="cs-CZ" sz="2400" b="1" dirty="0" smtClean="0"/>
              <a:t>převody,</a:t>
            </a:r>
            <a:r>
              <a:rPr lang="es-ES" sz="2400" b="1" dirty="0" smtClean="0"/>
              <a:t> přestavb</a:t>
            </a:r>
            <a:r>
              <a:rPr lang="cs-CZ" sz="2400" b="1" dirty="0" smtClean="0"/>
              <a:t>y</a:t>
            </a:r>
            <a:r>
              <a:rPr lang="es-ES" sz="2400" b="1" dirty="0" smtClean="0"/>
              <a:t> </a:t>
            </a:r>
            <a:r>
              <a:rPr lang="es-ES" sz="2400" dirty="0"/>
              <a:t>vysoce rizikových porostů (předčasná obnova s využitím skupinové seče nebo náseku),</a:t>
            </a:r>
            <a:endParaRPr lang="cs-CZ" sz="2400" dirty="0"/>
          </a:p>
          <a:p>
            <a:r>
              <a:rPr lang="cs-CZ" sz="2400" b="1" dirty="0" smtClean="0"/>
              <a:t>Snížit dobu </a:t>
            </a:r>
            <a:r>
              <a:rPr lang="cs-CZ" sz="2400" b="1" dirty="0"/>
              <a:t>obmýtí, </a:t>
            </a:r>
            <a:r>
              <a:rPr lang="cs-CZ" sz="2400" b="1" dirty="0" smtClean="0"/>
              <a:t>prodloužit </a:t>
            </a:r>
            <a:r>
              <a:rPr lang="cs-CZ" sz="2400" b="1" dirty="0"/>
              <a:t>obnovní </a:t>
            </a:r>
            <a:r>
              <a:rPr lang="cs-CZ" sz="2400" b="1" dirty="0" smtClean="0"/>
              <a:t>dobu</a:t>
            </a:r>
            <a:r>
              <a:rPr lang="cs-CZ" sz="2400" dirty="0" smtClean="0"/>
              <a:t> (</a:t>
            </a:r>
            <a:r>
              <a:rPr lang="es-ES" sz="2400" dirty="0" smtClean="0"/>
              <a:t>časnější </a:t>
            </a:r>
            <a:r>
              <a:rPr lang="es-ES" sz="2400" dirty="0"/>
              <a:t>začátek obnovy </a:t>
            </a:r>
            <a:r>
              <a:rPr lang="es-ES" sz="2400" dirty="0" smtClean="0"/>
              <a:t>porostů</a:t>
            </a:r>
            <a:r>
              <a:rPr lang="cs-CZ" sz="2400" dirty="0" smtClean="0"/>
              <a:t>- </a:t>
            </a:r>
            <a:r>
              <a:rPr lang="es-ES" sz="2400" dirty="0" smtClean="0"/>
              <a:t>mladí </a:t>
            </a:r>
            <a:r>
              <a:rPr lang="es-ES" sz="2400" dirty="0"/>
              <a:t>jedinci jsou přizpůsobivější), </a:t>
            </a:r>
            <a:endParaRPr lang="cs-CZ" sz="2400" dirty="0"/>
          </a:p>
          <a:p>
            <a:r>
              <a:rPr lang="cs-CZ" sz="2400" dirty="0" err="1" smtClean="0"/>
              <a:t>Pe</a:t>
            </a:r>
            <a:r>
              <a:rPr lang="es-ES" sz="2400" dirty="0" smtClean="0"/>
              <a:t>č</a:t>
            </a:r>
            <a:r>
              <a:rPr lang="cs-CZ" sz="2400" dirty="0" err="1" smtClean="0"/>
              <a:t>ovat</a:t>
            </a:r>
            <a:r>
              <a:rPr lang="es-ES" sz="2400" dirty="0" smtClean="0"/>
              <a:t> </a:t>
            </a:r>
            <a:r>
              <a:rPr lang="es-ES" sz="2400" dirty="0"/>
              <a:t>o </a:t>
            </a:r>
            <a:r>
              <a:rPr lang="es-ES" sz="2400" b="1" dirty="0"/>
              <a:t>porostní okraje </a:t>
            </a:r>
            <a:r>
              <a:rPr lang="es-ES" sz="2400" dirty="0"/>
              <a:t>(jako ochrané zóny), </a:t>
            </a:r>
            <a:r>
              <a:rPr lang="es-ES" sz="2400" dirty="0" smtClean="0"/>
              <a:t>zpevňov</a:t>
            </a:r>
            <a:r>
              <a:rPr lang="cs-CZ" sz="2400" dirty="0" err="1" smtClean="0"/>
              <a:t>cí</a:t>
            </a:r>
            <a:r>
              <a:rPr lang="es-ES" sz="2400" dirty="0" smtClean="0"/>
              <a:t> seče</a:t>
            </a:r>
            <a:r>
              <a:rPr lang="cs-CZ" sz="2400" dirty="0"/>
              <a:t>.</a:t>
            </a:r>
            <a:r>
              <a:rPr lang="es-ES" sz="2400" dirty="0" smtClean="0"/>
              <a:t>. </a:t>
            </a:r>
            <a:endParaRPr lang="cs-CZ" sz="2400" dirty="0"/>
          </a:p>
          <a:p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47650" y="19813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Co s tím dělat?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7650" y="1191945"/>
            <a:ext cx="8596668" cy="3880773"/>
          </a:xfrm>
        </p:spPr>
        <p:txBody>
          <a:bodyPr>
            <a:normAutofit/>
          </a:bodyPr>
          <a:lstStyle/>
          <a:p>
            <a:r>
              <a:rPr lang="es-ES" sz="2400" dirty="0"/>
              <a:t>V návaznosti na tato doporučení je třeba stále rozvíjet </a:t>
            </a:r>
            <a:r>
              <a:rPr lang="cs-CZ" sz="2400" dirty="0"/>
              <a:t>monitorovací systém zdravotního stavu lesa, populace zvěře, </a:t>
            </a:r>
            <a:r>
              <a:rPr lang="en-US" sz="2400" dirty="0" err="1"/>
              <a:t>eliminovat</a:t>
            </a:r>
            <a:r>
              <a:rPr lang="en-US" sz="2400" dirty="0"/>
              <a:t> </a:t>
            </a:r>
            <a:r>
              <a:rPr lang="cs-CZ" sz="2400" dirty="0"/>
              <a:t>škody zvěří </a:t>
            </a:r>
            <a:r>
              <a:rPr lang="en-US" sz="2400" dirty="0"/>
              <a:t>a</a:t>
            </a:r>
            <a:r>
              <a:rPr lang="cs-CZ" sz="2400" dirty="0"/>
              <a:t> předcházet vzniku </a:t>
            </a:r>
            <a:r>
              <a:rPr lang="en-US" sz="2400" dirty="0"/>
              <a:t>grad</a:t>
            </a:r>
            <a:r>
              <a:rPr lang="cs-CZ" sz="2400" dirty="0" err="1"/>
              <a:t>ací</a:t>
            </a:r>
            <a:r>
              <a:rPr lang="cs-CZ" sz="2400" dirty="0"/>
              <a:t> a šíření hmyzích škůdců</a:t>
            </a:r>
            <a:r>
              <a:rPr lang="en-US" sz="2400" dirty="0"/>
              <a:t>, vas</a:t>
            </a:r>
            <a:r>
              <a:rPr lang="cs-CZ" sz="2400" dirty="0"/>
              <a:t>k</a:t>
            </a:r>
            <a:r>
              <a:rPr lang="en-US" sz="2400" dirty="0" err="1"/>
              <a:t>ul</a:t>
            </a:r>
            <a:r>
              <a:rPr lang="cs-CZ" sz="2400" dirty="0" err="1"/>
              <a:t>árních</a:t>
            </a:r>
            <a:r>
              <a:rPr lang="en-US" sz="2400" dirty="0"/>
              <a:t> my</a:t>
            </a:r>
            <a:r>
              <a:rPr lang="cs-CZ" sz="2400" dirty="0" err="1"/>
              <a:t>kóz</a:t>
            </a:r>
            <a:r>
              <a:rPr lang="en-US" sz="2400" dirty="0"/>
              <a:t>, </a:t>
            </a:r>
            <a:r>
              <a:rPr lang="cs-CZ" sz="2400" dirty="0"/>
              <a:t>chorob</a:t>
            </a:r>
            <a:r>
              <a:rPr lang="cs-CZ" sz="2400" b="1" dirty="0"/>
              <a:t> </a:t>
            </a:r>
            <a:r>
              <a:rPr lang="cs-CZ" sz="2400" dirty="0" err="1"/>
              <a:t>atd</a:t>
            </a:r>
            <a:r>
              <a:rPr lang="en-US" sz="2400" dirty="0"/>
              <a:t>.; </a:t>
            </a:r>
            <a:r>
              <a:rPr lang="en-US" sz="2400" dirty="0" err="1"/>
              <a:t>revidovat</a:t>
            </a:r>
            <a:r>
              <a:rPr lang="en-US" sz="2400" dirty="0"/>
              <a:t> </a:t>
            </a:r>
            <a:r>
              <a:rPr lang="en-US" sz="2400" dirty="0" err="1"/>
              <a:t>typologický</a:t>
            </a:r>
            <a:r>
              <a:rPr lang="en-US" sz="2400" dirty="0"/>
              <a:t> </a:t>
            </a:r>
            <a:r>
              <a:rPr lang="en-US" sz="2400" dirty="0" err="1"/>
              <a:t>systém</a:t>
            </a:r>
            <a:r>
              <a:rPr lang="en-US" sz="2400" dirty="0"/>
              <a:t>; </a:t>
            </a:r>
            <a:r>
              <a:rPr lang="en-US" sz="2400" b="1" dirty="0" err="1"/>
              <a:t>podporovat</a:t>
            </a:r>
            <a:r>
              <a:rPr lang="en-US" sz="2400" b="1" dirty="0"/>
              <a:t> </a:t>
            </a:r>
            <a:r>
              <a:rPr lang="cs-CZ" sz="2400" b="1" dirty="0"/>
              <a:t>zalesňování zemědělské půdy a pěstování rychle-rostoucích druhů dřevin </a:t>
            </a:r>
            <a:r>
              <a:rPr lang="cs-CZ" sz="2400" dirty="0"/>
              <a:t>zejména pro zvýšení retenční kapacity vody v krajině. </a:t>
            </a:r>
            <a:endParaRPr lang="es-ES" sz="2400" dirty="0"/>
          </a:p>
          <a:p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47650" y="19813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Co s tím dělat?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439119"/>
            <a:ext cx="8596668" cy="1320800"/>
          </a:xfrm>
        </p:spPr>
        <p:txBody>
          <a:bodyPr/>
          <a:lstStyle/>
          <a:p>
            <a:r>
              <a:rPr lang="cs-CZ" b="1" dirty="0"/>
              <a:t>Děkuji za pozornost..</a:t>
            </a:r>
          </a:p>
        </p:txBody>
      </p:sp>
      <p:sp>
        <p:nvSpPr>
          <p:cNvPr id="5" name="AutoShape 2" descr="data:image/jpeg;base64,/9j/4AAQSkZJRgABAQAAAQABAAD/2wBDABALDA4MChAODQ4SERATGCgaGBYWGDEjJR0oOjM9PDkzODdASFxOQERXRTc4UG1RV19iZ2hnPk1xeXBkeFxlZ2P/2wBDARESEhgVGC8aGi9jQjhCY2NjY2NjY2NjY2NjY2NjY2NjY2NjY2NjY2NjY2NjY2NjY2NjY2NjY2NjY2NjY2NjY2P/wAARCANVBQADASIAAhEBAxEB/8QAGwAAAgMBAQEAAAAAAAAAAAAAAAECAwQFBgf/xABLEAACAQIEAwYBCQYEAwcEAwEAAQIDEQQSITEFQVETIjIzYXGBBhQjNEJSkaGxJENicnPBFSU10WN0ggdTZJKy4fAWRFSDk8LxRf/EABgBAQEBAQEAAAAAAAAAAAAAAAABAgME/8QAJBEBAQACAwEBAAMBAQEBAQAAAAECERIhMUEDEzJRIkJhBJH/2gAMAwEAAhEDEQA/APMtFmG0qkGidDzUcq6RuRJCRJGGgiSEhoiGhgNBQMBoBDAYUAAEAAAVCEMTARGRMhICEPGZKvms1w8wyVfNZqIyYnxIctMOwxXIJ/VzaLIK9OJXDxyLKXlL2K6XikQOfhZOjrEhU8DJ4fwCidu7YzPx/wDUaTKt17iK95w7CUa3DKEpQV3HcnPhcfsTt7lvBdeE4f8AlN9jC29vP1cNOjVjCWrfQiod6R0sXG+Op+xXCCeImmtDK7c+Ue8hTjsX1ortWkKrC0U+oFVNd9FjgmgUbSiy5w0IrM6aViLp66GiUdURce8BRksRaNLjci4LUDKoKzfMUI7xvoaVFakezV2BkjThGUrwunzZCthabi5QvGVuRrnTZW4vZ7A3WF/OaFJWneLWhNY2cKSdSnd23NTjmjkW1iFSkpwUZbrmRejp4inUStJJ9GWexQ8PTkvDb2K+wqw8uo/ZlTTUBijiatOTVSObXdF0MVTlzs/UGlwgUovVNMAgsIYgEAxAIRIQERWJCKI2GgAAJIQ0BJIkhIkgGiSQkSQDRJCQ0AwAAAYIYAMBoIQwGAgGAAAAUAAACGAAAABAgGIAABBQAAADAAEAwAQAIAEKcssbjTurgAEVLvOL33G2luwGIWZDAAAVwAAAgAACgAAAQwAgAAAEAwAQAACAYAIBiAQWGIAEMAEJkhAIBgURAYAKwmhgBg4jQ7Wjdbo4Ellk0erlG6aOFxHCulUbS0NY1fYwAAzaEdLhVDeo1vsYKNN1aqguZ6GhSVOmorkTKotjEkNIDmEIYigFYYAIQwYEQGICImSEBFiZJiKjkPYnS8yJF7EoeKJsb0SRFEzCmhiQyBjENEDGIYDAAKAYARQAAAhDEVCIyJEZAQh5hjq+bI2R8wyVfNkaiMmK2Qp+QiWL2iQn5KNoupeUvYro/aLKXlfAro7Mgc/AyeG8BGflk8N4S/A3vL2M/Ne5on4pexQl3kIPoPApX4TQ9v7nRR4rCcVxODpQhTacLXszqYb5SR2r0mn1Rhqy+unidcbH2IRVqzfqVxxVPE1VVg+69rlyacpWfMiMVVXqMJq9OJZJd5icfo0RUcuiN6hFt3Rky9xG6G6fVEVmq0V2kUuZTOk1Ua3Nk1etErmvpn7oJGZ07OzWpGUNGbZR+nJ1KUXGWg0rlRjqwy974F6p974BVpOEl7EGdrchKN0aJQs3pyISjp8AKOz0K5U2a1HQhOOoVltYjcuqRtczSCM2Nr9jOLir9QpOjioZlGz5mfiLeZdLGSnVlTV4Stc3MdxNuhWw8oRvTk/YcauIpJZo5kc9YirLSU3YthjqtNJPvL1HFeX+tsMdGU7SWUvVam/tIwUatKrJ9pFJyHUw8XNKnPR8rmdHTogc6c69BpZsyuT+f2XejqBtEV068JpapPoWECAYgEAAUA0IkgJIkiKJICSJIiiaIGhiQ0UMBgAxiQwAYAEMAAoBgAAAAACGIAAAAAAAAAAgQgK41VeUZtJx6gWDKpzcUqkdY80WRkpRUlqmFMAIucU7OSv0CJCBO4MKTAVxkCavFp7GfCNKMqV7uD/I0nOx6+bVFiKTtJ6NcmUW1sQqeLjn7qyu7ZycdjZ1qycG4xjtYVfFzxjeZWtsuhVUw9SCTlHQviyNNDiU4K1SN/VGqHFaUpKNndnFm7EYP6SPuXSWPVRqZiSZnpeFexemYEwEiSKEMAAACwAAAAAIYECAYgAAABAMAEAAAgGIAEMAEAwAiAwAQmMRQAAAIoxNCNam4svEwPMYrDyo1GmjOenxWGjXhZ78mc6hwuaxGapbItvU3Mip8MwuSHaSXeZ00rBGCirEjO9oQDEQIBgAhDABCGBQhDEAhDEBFiZITCOS/CEN0P7CFHdHQdGOxJEYbIkjCpIaENEDGhDQDGIZFAAMAAAAAAAAiSYmVCIyJEZAVw8wyVvNkbI+YY63mSNRGXFeGJCflosxK7sfcrq+BG4i6l5XwKqWzLaPlfAppbiC2flksP4RT8BLD+EfD6J+KRUl3kWvxyIpd5Fg0VW0ofyiUzoPhOMrYanXpUJTpuO8dTFOhUpu04Si+jRm4V0mWnouGxvg6XqjRZqpoLh1O2Eor+E0Sh9IjPFm3tBx1DLemXShqOEO4NJtWo9w1U2nGPsVRh3RKLT0ILWr1kQqx+luaFRmqKqa36NEJQlJptEVBr6ZFlRd1i0c0yc9QOe499E8THvL2JuPeRLEx1j7EFLjrL2IVYJQi7ci+S8XsKrHuR9gKI0cy06FdSm1Kxtox0K6ke+/cK5taHdfuYZqx2qsbZtN0zlTir6rQDm4+N4p+hglBZL2OpjoWoJ+phteLRqIyJMcronJfqDXeNohPwJXsOlKS1UtR1I6IVKP0bfqBZCtOpWWd6PRnT+bUpQScb+px6V3UO7Hwoxksqp4SDacbxaJ0acqd80r3LAMNbAhgEIAAAGhEkUNE0RRJASRJEUSRA0NCRIoBiACaGJDABgAQAgBFDABkAAgAGRur2vqNsprwk0pw8cdvX0AtBTjmcb6pXsZ8NifnEpZY5Yw0d97kOJQtGnUi7NSSduauBtACFSpCmk5yUU3ZXKJikRhUjLZhNkCuY+I0rxhWSu6bu11RrRJpNNNXTCo05RqU1KOsWirDSUalSjzi7r2MzcuHVXu8PJ/+Vix1VUp08RRacpK1+TA2YrEww1Jzm/ZdTzdXF1Z4h1lKzY6ssTi5OclKVuhRKNl6movH/XTocXlHScL+xtwnEI4qUoqLWU83mszo8GletU+AsTTvokQi9CaMgOfxdfsy9zomHikb4V+4WeuPSw1SpLNCLael+RuVJ0MNJTeZ8zVwuUXg8qW2/uQxtNypZIvW+rJarz1ZZakl6ip+Je5LFpxxMosjTXeXudfiPS0fLj7F8UVUF3I+xoSOaBIlYEh2AQDABAMQCAYrAADsKxAAFhpXAQElBklSkwKgL+wl0BYeT5DZpQBqWFk+Q3hZImzTGOxe8O0W08NcbGPKwys6awisTWEXQbHLVOT5A6bOzDCxS2I1MOlyGxxnBojY316SRjmtQKxEmgKI2FYkxFQmIYARYWGwCkAAEIBiAQDEACGIBAMRQgYMAEIbEwIiZIiwjlLy0KO5KPlojHc6Dow8KJohDwL2JowpkhDIGMQwGAARTAAABgAAAAAhDEUIUhilsEVx8wyVfMkbI+P4GOr5kjURmxHhj7lVXwour+Be5RV2NxKvo+UU0/EW0PLKoeMC+fgHh/CE/AGH8I+H0345BBd9B9uRKmu+jWKPpnAV/k2G/l/uaq2EoV1arSjL3VzNwP/AEfDfyG83fWb65n+Hwi2qdkk7JbWIVsDKM01qlqdJLxfzBW0i36E0m3HlTfQdOHdN2VOKuk/cpyWvoZuOlmSmMO6KMNS6MdyVOF5JepjTe22MF2Ci1y2uV9lHTQ0JWikRykyxZlZpYWLpytb8DN83eR2d9TqW0K3H33JcWpk5s8O0rlFS8ltsdqUe4znTp91+5NLvbLK34k5QvFexKpT70Pc2Rw90SqxU4WRXOGrOjPD5ErFToN30IOZiId1nJqx3PQV6LcWcWtDVhXOx0P2Rv1OWtmdzHQ/YZabHDj4ZFiKZb/EjN99jWsYkKnifudIiyr4YkaXlP3JVfChUF9CwFQ1qfA7kfCjiYTWozuLYxksADAwpAAgAAAoCSIkkBJEiKJASRIgiYDGiI0BJBzAjfvAWokRiSAAYCZUKUlG19OQ72VyM4qcXF6pmSjUnHGqhWlolem/vEG9NNXWqGUQfZ4p0/szWZe/MvABGavj6NCsqUn3mXQqqcbpgNiblleXV9AuNAc6NelSxjv3Y1tJRe6kLiFWVLDulNOXeTjLqjZicHSxUbTj3uUlujnyrOhF4THeC3cqFV1JV6cKCqSklG17nneIY14qrppCOyILPXqQo9o3Hl0RDEYaeHffWnJl6WRZh+IVqGl8y9To4PicsTNxcLWOBKRu4T579hYmo9HF31JlVPZFyMiM4RnFxkrp8mcHiWDnQqU40JNxk9IdD0NrmPiMuxVGpeyU1d+g8WMWCw2IipTqu1PlEwcVXfTStbRnquxlUpxqqH0dr35M4fE8FlwtWeZN3uZmXbWnn73Z0+C/WJ+xzIo6vBI/Ty9jtfGHdgi1IjCJphh6jipZXbqchVlM3EKebCT/ABOh2UuhGeHdSLjbdWG1nrzXD8Q8Pio3bySdmjoYxxo55y2RkxmAlhqzXR6F2Lmq+Ck3JXdtL63M7ldLj24FaTq15VGrXZOhDNWgvUtnQemVXuXYChfG23yHXc0xZp3aUbRRfGL6GrC4KLpxlN78jcsNBR0Rz2y5FrCNeJpqMtEZmURsAwKI2CwxoBwpOWxasNIvwqRsyqxkcp0WmCpGyotRKIGV0iynQuWtFlNEChh10NNPDR6Dpo1QQGeVCKRBUl0NU9iCQEFSXQhOC6GmxVUAxVIallGIqhOiBdl0CxJbBbUCSjoVVYmhIrqrQDmYhbnPqbnSxK0Zzqm7LFVCJCKhCY2IqEIkRIpADAAAAKhAAAIQxAAhiABDEACGRKBiYyIAJjYgjlQ8tEVuSp+WJbmx0KfgRYiun4I+xYjKmMSGiBjQiQAMQwAAGRQAAAAAAIBiZUIi9iRGWwEI+YZKvmSNcfM+Bkq+ZI1EZ63gXuZ6uxpq+AzVDcSrqHllcfMLMP5ZWvNQF8/LDD+Ec/LFh/CPgf7yROl40VrzJFtLxo3j6j6ZwT/SMN/IbjHwfThWG/kRsNZes31CGz9yOI8pk6fhfuQxPksjKmPgW5W1oWrwog1oi5eE9Vpd4torvr3K3o0y6j4l7nP621AAzbJCykhE0E1ozJOFov3NhTWWjM2LGOpHv0/c3QWhmqL6Sn7muK0MaXfSNVXiggtdiU1eIRQs7N9KqlOLtojzWLp5as10bPVSR57HwtiKn8zMZTVaxrHVwk6vDazjrljmZ5S1ozPf4anfAYiPWl/Y8HUVo1BGmWPhiVVfM+JbDwxKq3m/E6RKsrbL2HQX0BHEeD4E6PkfAfAsErz+J20cbh678fc7Jzy9WeABiMqBAJsBoBIChjRG9tRwakrppr0AsRIijDxDHrD/AEdPWfXoJNo21MRSoK9Saj7mSXGcLF2WZ+yOBVqyqSvKTb6sqs3ybOkwjO69PR4rhqsrZ3F+qN0ZJq6d0eK2fQ6XDeJToTVOq3Km9PYlw/w29LcgneZFTTjdPQVOUV3pNJdWzDTXHYmRg1KKcWmuqJFARkNsrlIgLmXiFCrWpXpJOcdY8mmaL6lkGBylxCc4QlODVak+9bpzNeL4pRo0U4SU5yV0kZuJQlha/wA6prNGfdnHqYsHOPaZHTTz9VsVdMNarOrUc5u8m7kqeNr0tIVGifEo06VTuRsYYu7NTuLf8eo4VXnWoqVSV2dBI5XBfq51kjKGZ8ZgoYyMVUbSjroalEbWhE8c+ngKeHjqk57p+hz+LybpSjHZas7UKka2HjUXLR+jOXi8KqkKrvutP1M/W/XnE9Tp8Iv84+BzILvHW4NG9d+iOuXiO/CJdFEYRLoqxhklEoxeFWKpdm/c1WJQeSpGT1SepmtS6u1vCotYCpgpSco5W4X5W5HJ4ngsVUwrpUKLk5aPW1jq2lhcVeP2XdeqNdatTnDNB3k9zzzK/wD8ei4ze55XzfE4Otg6ihXg4vdHT4HT8U+rN3yjwsqmTEXWWKytX5mv5OcOdeKhZpWu30PRjnyxc/0xmNasBh/nGJhTtpfX2PQ4mEYUrRjZItw2EpYWGWnG3V82VY190tmnCXd6c2cdNiNOOpbLYjTXeMtOV8osJJ0414rTZnnJbH0GrQhiMPKlNXUkeH4ngqmCryhKPdvoyTqu2N3GSU1TpuT5G7gWFc7SktZu7ObTg8XiI046wWrPX8Nw6owTtZm/HPK7dGMUopLkWLYjbQZGWHGrUxG7GmFiBCGIoBoQ0BtwhttoYcIbuRBnqeIEhzXeJRWhBVNDphUCnuBrpI1RWhnpLRGlLQCEyMUTmhRQQWKqiL2UVQrLUJ0SFQnRA0xQ7ahFEkgJJaFdXYtRVV2A5uKejOZU3OniuZzKm4ioCADSEJjEVAIYgExDYgoAACEAAAhDEACACgEAgBiBsrnXpQ8dSK92ETEZanEcLD97f2VzPPjNFeCE5e+hdU26RE48+M1H4KUV76lE+J4qf28vsi8am2ul4Bcx0vCxfaKroUvLiWIrpeXEsRhTGhEkADBDCgYhkAMQFDAAIAAAAYhiKEJjFLYIrj5hlqeORrj5hlqeORqIzVfAzLUNdTwMyTNxmr8P4CH75E8P4CH75CKvqeWww/hCr5TDD+EfD6X7xl1Hxr3Kf3j9y+hrURvH1l9N4UrcLw39NfoazNwxW4bhl/w4/oaTV9TL1Gn4fiRxHlEqfgRGv4PiRFS8JFrRexL7In9n2LWYraLKC7y9yD3LKO5j620jEM0gAAARXV2ZYQqbEpGeS+mpmpbGd+fD2NK2JFpPYEMCX1CZxOIR/aJ+53DkcQj+0SMZxrFLCR+irR60/wCx8/xayxqn0TCL6WpH+FfoeA4nHLKsv4rGf8bc6GyKq3m/Etp8iqv5xuFSxPhROl5HwK8TtH2LKXkfAfBZw5d6Pudc5XDV3onVOeXqwAAGVJkWNiKBDQkMDFxSpKFGKWib1Obh8XUw87wd1zR2sTRVejKD57HnailTqunPRpnTHtmvQR4hTlhp1E7SivCzgVajnNyk7tu53+FcLpV+HylVXens+hixHBnQf0lVWb0sSWRbiq4bw+Ne1St4OS6nbhQpU4WhTil7HD7T5tiY9m21Dkd2VWCpqUpJXV7Nkt2eMWMwlGsneCjLk0cGpTlSqOEt0ztzxdOdbJF39TmcQV8U2uhrFK6vDq7q4OMXrJPKT4phqjoqUJNqO8SHycpRmpOe0dbG2tJy7TMrRWiOeV1W8WP5PYh9pOi3pa6R3jxdOrPD4iU6E2mnozZDjmLh4nGXujetsvSzdkUuV2czDcVnis2aKi10N1JuWpmwTvqWwZCxOBFTlCFSNqkVJb6lVWjBUnKEYppaWRfbRnNwmInOFWhLeD0fpcUjkcTpyyKdtL6nPpo63F6sVT7Nbt7HOpx7jZrG9L9eh4FG+Gv6nYS0OfwSllwUW+Z0rESlYCQrBHFw0pUeI4jDt9yd5JepHiWJjh6bhZ5pR0J8Xg6GLp4mK0ejOdxKtGt2ajLNZWZnW625dNHe4HS0lOxxlBrbdnq+F4fssLFPexupeo1wRMdgMsmh2EiaIL5R7fCqS8dJWfrEzU3eJ0eGK85LkZ+MYarhKcquHg5ZnZJcmcM8N9x6Py/Sf1rg8Tq/OsZDDQ1hTd5e567geE+a4JNq0qmr9uRweA8JqVa3a1ovLe8m+Z69Kysj0fjhpx/bLd0GYMY9Te9jm4t3mX9PXLFmkKl4hTeo6fiMOjdFd05nFMNTxVJwmvZ9Dpx8BhxW5CXTi4DhNLBrfO+tjq0VqVltDVlK1Nd0iyxrulL3Ax4wxM24sxMsCYhiKAaENEG3CG7kYcIblsQUT8RNbCmtR8iCqqFFCqjoAbqS0RoWxTSWhfyArmEQkOIQMz1WaZbGWqwrNUJ0WVzZOiBshsTIQLEAymq9C0prbAc7FPRnMnudDFPc50tyxUQARUAhiKAQEZSit2l8QhsRTPF4eHirQXxM8+LYSH7zN7IuqbjcByZ8corwU5P3KJ8dqPwUor3ZeNTbuCZ5yfF8XPaSj7IonjMVU8VWf4l4VNvUSnGO8kvdlMsXQi7OrG/S55huctZSb92OVSUpJtpNbF4G3eqcWwsG1mlJrojPPjkF4KUn7uxxnbmxZo9C8YbdKfGq78EIR/Mzz4li5/vLeysZO0S2QnUZdRF061afiqTfuyuz5shmkxd5l0LLL7wrxRDK+oZfUonnS5EXUDKgsgOxS5g/EKHiJPxGGm6j5cSxFdHy0WI5qkNCQ0A0MQwoGIYAMQyAAAAAAAEIkIoQnsMTCIR8wzT8cjTHzDNLzJGojNU8EjJM2VPDIxzNxmr8N4CP74lhvCRfnlVbV8pjw/hFW8lhh/CPifR9pmjDr6RFC3Zpwq+kRvH0fTsArYGgv+HH9C97FWFVsLSXSC/Qt5C+s31Gn4EKt4V7jh4EKr4UEql+FhLePsD8LHPxr2LkkVyLKO5CRZQ3MfWmgAA0gAAARCexMjPYlFL8+PsaEUfvo+xeSKAQAVAczHr6Z+yOmc7Hr6b4GM2sfRhPrVReiPCcdjkxVeP/ABGe6wj/AGyr7I8T8po5eJV1/E2Ya+uPTKa/nF1Mpr+ca+rTxO0fYnT+rv2IYn7PsTh9XfsEaeGrWPsdM53DVt7HROeXrUAABFJkGSYmAkSIoaAZzOMYTPT7eC1judMU4qdOUWtGrFl1US4Jio1OGxX2qejKuK2q01UbacOnMo4K1TwleP2s6RHiNfvdlyW5L6sYLZppydnJlfEK7q4iTjLurRFWIm5T1uiKyNWudJEtKlUlCSaLO/iKy0u2R7qWh0OFQUpy016lqOrwej2NOo+qsVcUrqjh5L7UtEdHDRyK1jhcUTnjXTbvqkjlrdbi7DcFVfBQqZ3GpJX12MOK4ZiMPfNByj1R6ulBU6MILkkiTSas0a3UeU4TCUsS4pcj0tKlaJOFCnTk5QhFN7tItS0JexS4jiizKK2oQ0capfDcRqdJnbSOdxfDOUFWitY6MixxuJRUqzdtTPGm7Qgt5M0SV9zRwnD/ADnHKVu5TNfGnocHS7LDQh0RcPYCMAQwCM+Mw6xOHlTe/J+p5StRlSquE1Zo9mc7ifDli4Zqdo1OvUN4344nDMM8Tik7dyB6mEVGKSM2AwccJRUFrLmzWEtAxDDJoaEhoiunwpatnWtdanN4VHuNnTN4RjIlFRVkrL0GAHVhGexy8U/pGdSfhZy6+tRnDP10xZW7slDxIUlZhHxIw23RfcMWJepsi+4YcS+8QUF+HWpQasMtSjVJd0zSepqmu6ZJ7kGTFvQxs14oyM1AhDEVANCGgrdhNjatjFhdjdFaGRXJagSmtSJBRVJ0EQqluHWwG2mW8iFNaFlgitkoiaHEKU9jLVZpmZKrAzTZbQKZMuoAbYbFiR5nH/KyjgMVUw/zeU503Zu9kc2t8uMS/Kw1OPu2zUxtS3T3DKK2x8/rfK3itXw1YwX8MTBW4vxGv5mKqv4l/jqcnuMZUhG+acV7s5VXG4aD71aH4nkZ1Ks9Z1JP3ZG9l4jc/M5V6efF8JG9puXsjNLjtHNaFOTb6nAUkr6kXOKNcIm3oMTxadOnmjGF+lzBPjWLls4x9kc51SPaMsxNtc8fi6nirS+BTKpUl4pyfuynNJh3mXSJ/EXd6kcsuoZPUCV4g5rkhZENRQC7QlC8k30CxKHgkFVO97BlfUf2yQRXk9QyomIBZV0HYAAAEMBAAAAABU260NyUtxR3G9zm23UfLRYiuj5cS0xVMaENAMYhgMAAigYAAAAAAAAARZIiygE9hiewEI+YZ5eZI0R8wzvzJGoyzVNpGOZtqfaMUzcZq7DeEi/PJYbYj+/KLq3ksMP4Qr+UGH8Anh9ETXhFeojJE3YCN60V6o3j6T19Ooq1GC6RRMUdIoYYKHhRGrsiUfCiNXkIlUy8JKp5i9hS5e46nm/AuRFbLKG5Bk6G5hpoAANIAAAERnsSIz2JRX++XsXFP75excItMQwKhGDHL6VexvMOO8xexjPxrH1VhtMbV9keP+VsbcTqPr/sexo6Y6r7Hkvlev25v0Rza+vPUymv5yLqZTX89Gvq08T9n2Jw+rP2K8T9n2LF9WfsEbeGr9DeYuHLuv2NpzrQAAIpMiyTIsBIkhIaACudZ04tqlOT9CwkgOVw+t2NapKtFxjJ31Q6NJ4zEyqfYvf3OnVowrQyzV0TpUo0oKMFZIquVxfDw7GElG0r2ujiyVj1WPw/bYWSjutUeddNOWprGs62ppx7tzt8EpN5p202OZlSVj0nDKPZ4OGmr1GVXWm2nGxCpgaFSvGtKHfRdBFhlEWKwwICxJbCSJIoLA4k0OwRGMQnTU4OMldMmkBR5fiWEqYaplhFtTdotHa4Vg1hMKk/HLVm1xUt0n7jC7IYAEFhDABCZITIEADAAAAGSRFEkQdrhkbUEbzLgY5aEfY1HTDxjL0AAHRlCp4TmVfMZ06vhZy5u8mefP10x8Uz3FHxIlIivEjLbYvAYMR4jcvAYK/iYFRswqMdjdhUEaanhMNR9431fCc2q7SZFZsSZGacQzMaiAQXEUMaIkkFbsKzoQ2Odhjo0/CZRCe5W2W1CsiqKm5ow62KKniNGHA2w2JMjHYkwIMkhWGBXPYx1jbU2MVYDLMhi8VLB4CriIJSlBXSexKZm4t/o2J/lCz14bHYx4vF1MRUilKo7tLYzOquSFNd4aSPTOo53ey7WXIWabJtCKiFpMMr6kwAhk6seREhBSyroOwAAAK6C4QwuK/oGoDBC1GtgbBKPhkIlHwSCqvtskR+2yQCYtRiKzSCwyUY3kkERAnUhlsRS6hUQJ2RBgAAIqOutyXMEDepydG6j5aLSqj5cS0wpoaEiSABiGRTQAADAAAAAAAAABAwAoQPYBPYCEfMM0vMkaY+YZpeZI1GVE/tGKZunuzDM3izV2G2Iv6wPDbCf1gotr+USo+W/YjiPKRKnpRfsAQ2OlwuObFUl1ml+ZzKZ2OCxvxDDr/iR/U3j6T19HWwByGGEVsRq8ia2IVN0WJVT8UfcdTzRLzY+46nmkyIgydDcgydHxGWmgAA0gAAAQp7DFPYlFf75exaUvzl7FxItMBDNIRix3mR9jaYsb5kfYxn4s9Vw0x0/wCU8r8sI/tN/Q9WtMb/ANJ5r5Yx78X6GGvseVgUV/PRfAor/WEWNU8T9n2JL6syGK+z7Fi+rhHR4f4GazLgPLZqOd9aAABFJiGxAJDQkSARKIiSAmiaRFE4gSSPPcQw/Y4uSS7r1R6JGfHYRYqlZaTWzKRwKNF1sTTpR5vU9VTgoxSWyVjm8KwEsPKVWtbO9EdVAqUUSFEYQmAMCBokiKJIqJIkRQyhgABAAAAgGIBgAAAgAKQDBAAwAgaJwV5IgiykvpI+5B6DDK1KPsXFdHy0WHXDxzvoAANorreBnMa7zOnW8DOa92efL10x8VyRX9otkit+Iy00p9ww1vGzavAYq3iCq1ub8KtEYFudHC7IIuqrunLru0zq1fCcjFO0wrNXZQy2q7opbLEJiGIoaJIgiSYG3Cs6dLwnLwr1OpS8JkRqFZbVK0RVFXcvw/IqqlmHA2x2JChsSAiSEMCqpsYqxtqGGswM0zLxX/R8T/IaZsy8Td+E4j+QLPXz6XjJkXuyR6nP6UnYjcnbUjbUJSu+gd5kkrjggiGoW9SU9yJQCsMAAAEEMAYIBMa2GldhYLASh5ciJZBfs8n6mW1H22SI/bZIqExwSaYmTp+Fj4zfUZq1rDWklYJ7obXeRUobbkrhbcPtDtuRUWQJy2E1oilQYEpW0FzKy660FzEC3OTq6NHy0WFdHy4lhhTGIaCpAIZAwAAGAAAAAAAAACBgIoAewA9giuPjM78yRoj5hnl5kjURRPxMw1N2bp+JmGpuzcZq3DbCf1geGE/rJRZiPLROOlH4EMR5aJrSiIClvY7nAI34nh1/GjhU9z0Pyajm4rQ92/yN4+ke+AADAWxXU3RYtkV1PEixKhDzkFTzRU/O+A6nmEqxB8yyhuyt8ydDdmVaAADSAAABCnsMUtiUVPzl7FxS/OXsXEi0DEM0hGLHeOPsbTFjvGvYxn4uPqLVsUn6HnvlhHuRZ6KXnQfocL5XRvh4sy19eLRTX+sIuW5TW+soRqlit4+xNeQvgQxW69ixeTH3QSOngl9E/c0mfB+T8TQcq2YhiAQhiYCQxEgAlEiSiBZEsRCJYgJIlYSGA0SRFEkESRIihlAwEwIJDRFEkWIkiRFEioBiGUAABAgAAAYAAgAjKpCPikl7sKkCKZ4qjBXc0/YzPi1DNljCcn+BNrqugMwfP5y8FL8WDr4lrlFexm5xqfnXQRKNSFOcXOcYq/N2OROpUfjqv8TJXrQjzv6t2M8t+Rr+P/a9uuMcPpQSeKg2vu6/oZavyp4fBPJ2lS3RW/U8LUxNON/pIr0vcqWLop3tKb9InSXKRz4Tb2j+VqqJ9jhrPlmlcoq/KDHTWjhTXpH/AHPMxx9SSy0qMkvwLVRxlVXfZwXq7mMssv8AXXH88WnH/KHiFGrB0sZJvmnZr8CeE+V9RO2Mw6l/FT0f4HI41Qjh6+Hit3RTk+rOezpjNxzzk30+g4XjnD8XZQrqEn9mp3WbHZ2ad11R8xTNeF4hisK12NecV0vp+AuDO7H0qPgMdfxHBwPyorpKOIpQqLrHRnQjxfCYh+N030mYs0srUt0dLDLQ5dOSnZxaafNHVw3hRBdU8Jxcc7TO1Vfd3OJj2s24isk3dFYSmupByRpEhEc6FnQE7kkVKSJZ0tW7AbsJ4jr0V3TgUMbhqcvpK0I+7Ny47w6nHXEJv+FNksTboVSCRya/ymwS8EakvhYxVPlZTjpClFespE1V271ZE8OeTq/KtT8U4x9IQv8AqymXypitp137WReNNx76Oi1ZF16KkoutTUnyzK58+h8oe2rQi6NSUXJJuUm9CnimIg+OTVDNGkrZUxwv1N9PpMKtObahUjJrdJ3Jnh8HiquGanRnlk1a56Ghxuj2EFUcnO2rtzJo26NXYw1tyupxmg9lIy1OJU5bRY0u057mbiP+lYj+UUsbF/ZM+OxangK0Mu8RIsrxLfeJEJeNEz0MfQ3ZiTuwkENypTS3JpCW5LZEFc92QJPYVjSEMLAggewluOQluAPcYByAcLX1AI7DluStSol0PqcuuZfoUl8PqMv5/wCxFZV4mSI/bZIoJbFlJJwk+ZWy2j5ckPifUJbok/F8CMvEiS8evQM1H7RJcxfbYKVk9AsKZBslJ3ZHmWFJ7iHzDqVl1QW4Ajm6ujR8uJYiFLy4+xM5qkAkSCgYAQMAGAAAAAAAAACABDEVAD2ATAhHzDPLzJGiPmGaXmSNRFVTxGCr4mb6niMNbxM3EqeGE/rI8MJ/WWVFmI8ESx+SV4jwxLJeWgCnuel+SivxWl6Jv8jzVPc9P8k1/mkP5X+hvEj24PYAewYKPhRCp4vgTj4UV1PF8CxKjR82XsFTzGFDxyYT8xkqxDqToeJkepLD+JmVaAADSAAAAIy2JEZbEoqfnR9i4pfnL2LiRaBiGaQjFjvGvY2mHG+P4GM/Fx9N+KD9Di/KtXwcWdpeGL9Dk/KiN+Hpmfi314PmU1vrMfYufiKa31mPsI3SxXij7Fi8qPuV4rxR9ixeXH3CR1cJ5KLynDeREuOVbAhiAGRY2JgCGiKJFATiRRKIFsS1FcSxEE0AchASQyKGgiaJEUMoTATACSJIghupCPikkIi1EjI+IYaLcVVi5JXy8zNPi+tqdFt+pTVrqDOfRxderG8oKHwKsTjlTi1Kuk+iM855G/466jaW7SKqmLw9Px1oL4nla2IzyblWk17meVWkubZtni9RU4xg4bVHL2RmqcfpLwUpP30PO9vHlG4u2nygU4u3Pj2Il5dKK99SEcdxLEvuSyr0SRx89V+hfQnWW1S3sS7+NTGfXdpznSh+0VXKXNZrlM6lKTb7Sy3sQpUf2DFVJSk59i937HF4X38XFT7y10ZymO+3Tclk061TG04d2Mcy6kI4+CfcoXl7G+tCEaMcsIr2RzmrVTMsdNNHzvFz8EMq9XYMuLn4qsY+yuTpl8dTO10yvCTn5leb9tCEsBRW8XJ+rN+aK5kZu6dot+yLLUunO+bU4y0gl8A7JR5F1SpZ+FlUpyktI2OslcblDgrM6NN91exyYSnnW1rnVh4Uc85pvC7cv5RP9sof0YnJbOv8p7LiFO23ZI4rbsd8PI45+p3C5VnfNXH2iNsNEJ25l0cQ9jFmE5smjb2fAsdGpR7KVo9nzb3PQ0sfhaUe/XgvifOOHVWpSVzpKbfM53HtXQxmLqSxE3GrKUW3bUz9vJ7tsouNMir+2Y+1KBlF6qBnKbiuBpUyjGSvh5DUirFv9nkBw3VrzrOnSSv6ItWEx0/FO3xFgv8AUJezOwtm27Jbs3bpnW3KXCqsvHWLY8JpLxTkzY8RRjvUXwIPG0Fzk/ZE3kdK48Nw0fst+7Lo4WhHalH8Cp8Qh9mm37sswuJ7dzTglZDVXcOrGMYaRS1XI5+Nlfi7fVo3Yp2oyZzsTK/EovrYuKV26fgRcmU0/AixMxWllwuQuO4ErlOKf7PP2LLlOK1oS9ijy8vEiZB+MmdWSkOHMTJQ2CVOKFPwko7EahD4h0I8hy3ImmT6jQkPa4CYkDY1sAIGNbCYElsgluNchS3I1ES+K/YX/U/sUl8V/l7f/E/sRpl+2xiXjkMqBltBXjIjThndr2NNOlGCactyWmt1mkr1ENaSd3c1OlQ3lIF82iTkcWReJjULo1dth47R/IXzumtoDdXjP9ZXTk5aRY1h6r+wy943pBEXjZvZJF3kmsUFg6r5W+JJYGfNpEXiqr+1Yg69R/bY/wCj/l0BrcQ1uRXRp+XH2JkKfgXsTOamSREkFMAABgAEDAAABDAAEAAAmMRQA9gDkBXHzDPLzJGheYZ5eZI1GVVTxGCt4mb6viMNfxs3Ep4bcJfWWGG3FL6yX6i3EfY9yyfgRVX3gWT8KAdPc9T8kV/mSf8ACzy1Pc9Z8j1fGt9ImoR7IHswFLwsrAh4F7FdTxFkPAiqr4ixKMP9r3Iz8xksN4ZP1IT8bJVhdSVDxMgt2Tw/jZlWkAA0gAAACMtiRGWxKK/3q9i0q/er2LSRaBiGaQjDjfM+BuMGN8x+xjPxcfRB/Rxfoc/5RLNwyTN9J3ooycbV+F1PYz8ar53LxFVX6zH2LZ+N+5VV+sx9hGqhivHH2Ll4Ie5TivMj7Fy8MAkdbD+TEsK6HlR9iw5VsAIAAQMVwBDEhlEkTjuVosgrvQC2JYiMKc/usujSkxpEWIslTtuyELa3TZeNAiUE5O0VdkUrytsm+Zvo0sNQkpzxMW+iMZXTWOO1ccHXf2be7LFgpveSNDxtH7EHP2iyLxNZ+Cior1OfOuv8cQWCjFXk7/EzYvs40rUpQUvcvq/OKsWpVYRT6ROPjaEqM1GNabT9LEmW6tx1BOTt3plCnSqVFTz96TsvVkVQi2szlL3Zpw1KEa9NqCXeXL1OkYs05M5UqKr4ipDvQrdmmuWhbhMZOp36VO66sy8Q+pYv/m3+hZwj6ujpZLGJbt0V85xF801FempVV4bTcXKc5yf4GuisqbCtOOR96/pc893L09E1Z289VoQjNrX4sryRW0UacQmpt5WkZ83oeibrjbIMth2IuUiLcuprVY5xZYto6GS7fNmnDbMWaJnu6dmk/wDLMX/Rf9jg8I+tx92d6gv8txf9F/2OFwj61H3ZjHyt5ex3OI4uOFpU80b5ro5lTFu+aKRo+UHk0PdnL+yifnjLNn6ZWXUaljK0vtW9hSr1ZPxy/EzU2WfaOnGOXK16/htGP+H0pOKcmtW0aHBdlNWFw+OXh9JfwlyV4z9jnrtduFVpJ1Vdcy+lgIVYy1s0OrH6Re5twitnNVJXLqcNcanc1tqTh4EdSpG7TXQ5cPCcc3f83J+Uzvjqb5OkjitnZ+Uv1qh/SRxWejDxyz9CYCA2wTXQSbvZjEvEwjZgH9JI6cWcrA+YzqROeTUWJkkyCJIy0mmMih3AYBcQRNFeL+ryLEV4r6vIQcjB/wCov2OrV+rVf5Tk4PTiJ1qv1er/ACmsvYkcbmXUMPOtKyKo2ubsLWjTnFOL15m6wqqYSdO+mxbw3xz9jdiHmp35Mx4GOWpP2M76a0ljPq0/Y5dR3xlN+iOpjPq1T2OVP6zSfohgZPQU/Aiy5XT8C9iZho7juRC4ErlWI8mXsTuV139FL2ZYPNS8aJEZeJEjoyTJRWwRSb12LYumuQNEQnrI0drSX2Li+cR5QRN1dRmyt8mPspvaDNHzl8opEXiZ+hd1NRWsPUf2bFvzeWS2lyDxE/vEXWm/tMdn/KXzV85JE/m8ErORQ5vqyLkx2bn+NWSiluRaoL1M1wuNG17nTWyKpu8rogSLo2RpS/y+/wDxP7Gc0r/TV/U/sRfrH9qXuMS8T9xlQ72HmIseR23CUXFcbhZbkHcqbSuK4tQUWwguFwcbcxx0VgI3JR1QhxWgHVGlqhDj4kc3R0YeFEhR2RJGFNDEMKBgADAAIGAhgAAIBiAAAQxMoA5AD2CK15hnl5kjRHzDPLzJGoiqr4kYcR42bq26MWI8RqJSw24T+shhvEE/rRr6iyv4oE6nIhW8yBKo9UBOluev+Ry/aaj9Dx9Lc9b8la9PDqdWrLLC9rll7WPZCl4WZY8Twk3aNaL+Nix4ug7RVRXeyRdueltPwIqq+J7kqNWDprvfiV1pJzdmn8TUSrMN5fxK5+NluH8pFE3337kqhbksP5jK1LUlh39MzKtYxDNIAAAAjPYkQnsSiC81exaVLzI+xaSLQMSGaQjn43zWdA52Nf0sjnm1j6VF/QlPFVm4ZV9iyg/opEcas3Dqq/hJPFr5vU8x+5TU+sR9i6tpWl7lNT6xH2EaQxPmIujtAoxHmovjvAVI69LSnH2HcjDSEfYdzm2dxXFcAh3KKuJp0pZZS16Ftzk42pbEtZbssmxs/wAQh9mLY6WLnUkkoWRzs1TlFIvwvbOaSqOPsa0unquH0qPZ5qtCUn1asvzNNXFYSkt6MP8AqX9jPw3g+HxNNTxNStVfRzaR1FwvAUF9HhaafVq7NyOVs33XGqcRw7fcnKb6QgQ+c1Z+VhKr9ZOx16lKMfDFL2RUoWJZWtxzezx1ReClTXq7sjGlUrYivCVWSVNxSUdOSZ1opNGKh9Zxn9Rf+lE0bULB0vtXl7u52cHShDDxywS9kctTz4l0IK80sz6WOnh51FTVPLD3zHHObdsMter/APzfgQlf+MjNT1vN/AzTi2tZSfvM5/xWtfyyLKksvibXuzlcSeeacM0rbtammdOK1svxM9e+R2t+JvH8tMX9t+MEaizxWursbqCvXpL+JHMi25r0kdKi0sTS/mRu46SZco4HEPqeJ/5uX6FnCXbDIr4jpg6//Ny/Qs4XphV7m74k9Rw9WcuI1oSk5RTdk2dLOl9lHIoO3Eq/8zOileN7ozYzVGPldHNvqa8amuZgvqdMfGKm2R3EGzKiSRpwq3KaauX4beXuTLxrD116H+m4z+i/1RwuD/W4+53aH+mY3+i/1RwuD/XIe7OWPldr7HT49HNHDrq2cuUbbHW45a2H92cyKvUH5+J+vqqD1LoJurFepOcUqSdtWwwi/aoe50cntcMrYOmvQtgr5l1RGnrQj7FlNWkzm05NdWn8TZhV4vYy4ld5+5qw279jd8Z+r6kUqKaWpxYbHbqK9BHEp7M4ZPR+bjfKX61Q/pI4rOz8pfrVH+kjis74eRzz9AABtgEV4mSZFeJhGvA+Yzpo5eC8xnTRjJqLESRBEkYVNDRFDCpAIALEV4nyJE4kMT5EvYI4+F/1I68/Iq/ys5GG/wBSR2J+TU/lZrL2JHGha+pvhWjLJaCWXQwXszXShUlBZIq0tbm6y2yrJQd+hHDJZW+djFVm75E723ZfgW3UfsZ0u0sX9Wqexyann0PZHXxX1ep7HHqedQ/lQwMnoafgXsTIU/Lj7EjDUAAADKq/lS9n+hYV1/Kl7P8AQsHm5eJEiMvEiR0ZC3GxbML3KlFxXBoSVyodxXGlqFu8AriuTaVmRtcIQADQAAP3ACLdia2IxjmuS20JVgNX/wDzY/1H+hlZqt/l0H/xGRr6xLxS9yRFeJ+5JFEorvotZTDzIl73IlV1NEKCuOsSglbcIi1YrLGyl6lgaV5C2bHGyldhfcqIolHYiiSkktgrqjh40IlS1qR9zm26K2JCQzCmMQwoGIYDGICBiAAAAAAAAABDEygAACK4+YUPzJF8fMKH5kjURVW3RhxHiN1fkYsTujUSoYfxDqfWULD+IdT60jX1FlXzYDq+IVTzoBU8QE6W56Phqtwqb6zPOUdz0uGh/kqV7Xd/zJWommjXw+3zuNuhy1TlyqSN3CVNYxZpXVnyOc9db468ZyUnZtE3NuOrM93nkWN909DzabMPVlGlFXHKWrKKTtCJZJkNJJk6ErVtSpMIO1QDo54hnRmzaCzd2RUac6zbk9DEpd2JbCbctwNFyupLQi5EKktCCcX9JF+hbmRni9n6E8xFWxd0MqhLu/EbkXaLDmYx/SyNspaHNxDvOXuYyah4d/RyRKt3sHUX8JVh3pIne+HqK/2SYlfOcTpiJe5RPz4+xoxumLn7mefnR9g0rxHnIvh4oGev5yNFPWcRfCOsvChXFyFc5tJCFcVwJXOTi/riOpc5eL+sGoC6W+hdhq9OlO83ZGOrrKJGttFGpC5PefJ7F08dN0cPeUoq8r6JHbxWGq0sPKopQvFXs7nlv+zuP7VipW2guXqe04g7YKr7HSOVefqKpOLbqNeiVitU05xUnKXeW7Zbe9L/ANyMfMh/Mjlu7bacTCNPEThCKilySscqh9axv9Vf+lHXxa/a6n/zkcfD2+dY3+r/AP1Rqs4o4ZX4zU/or9Tq0pd/f80cvCr/ADep/RXL1OpT0k3f9Dm3UqstXsZpuNvsl9Zu/P8AAzyvbd/gViqZtW3iZqjvF6rboa6kXkvd/gUOPd3b+BRx6a+nt/EdCF/nNL+ZfqZIR/af+o3RX7RS/nX6mc3XDx5/if1Kv/zc/wBET4b9WiR4rpgqv/Nz/REuGfV4I1fDH1Vhlm4jX5d5nScklrY5+FX+ZYj+Zm9q6sRm+sGOd0YlbK+pvx0bROetmbx8YvoQuY4i5mkXw2Rbhvte5ngy/Cvuv3MZeN4+uxh/9Mxv9F/qjh8G+ux92dzD/wCm43+i/wBUcLg/12PuznPK632Orx16Yf3Zz6Pik+iN/H33cP7s59LwyfwH5+J+vqVaX0dOPREaMnGtGSeqHXfeS9Aw6TrwT5s6/HLe69vSb7KH8qL6WsvgZ4d2EF0Roovvr2OSuZil3n7mjDbfAoxfil7l2Eei9jfxPrZNJ0DhQ5nef1X4M4NPws4Zu/5uL8pvrVH+kjiM7Xym+s0P6SOKd8PHPP0hiA2wBLxMZFeJga8F5jOmjl4LzGdNGMmomiSIokjKpIYkMimMiMCyJHEeRP2HEjiPIn7BHHw/+pROxLy6n8rONQ/1KJ2ksylFu11a5rJI4vMvnOcIqCm8rV7Gr/Dqa3qt+yJ/M6C3cma5RnTnI2YFWq/A0LD4eP2L+5NZIeCCRLkulOJ+r1PY41XzMP7I7OI8ip7HFqeOh7DEyeipeXH2JEKXlx9iZlYAAAoKsRpRl7P9CwqxHky9n+gno87LxIYp+JDR1ZMbilFMjsOUk4oJQ9kPntYi2rBmQTRrcX2hZhX1uDSb2ZFcwzCzA0AYswZimjaGtiN2FwaSjZXuxEb2JLUiwzU3/l1P+ozIzXL/AE6j/Owv1iXifuNEVu/cmgE3ZprcbqyYWTmky1wimrRCKXOUt2K76llWNuVhRVgm0NRFj2K76FNhaiHF98HswmyUrkraFa5li1igbdXmWUfNiQLMP5sTm6RvGAzCmhiGFAxDAYABAAAAAAAAAAUAhiABiGEVLzCn95IvXmFH7yRqIpr8jHieRtr8jFiNkaiVXh/ESqfWV7EMP4ydT6zH2NfUWS86HsRqeIlJfTR9iM/EILaG56drJwWC9Eeaw6uz1GMjl4VGK5ZSfWvI5sZtczpcHm5YvfkzDHD11FPsp262N/BotYt3jbu9DOu2+XTot/SMm33UVT8xlj8KOji0QfdRbIpjyLmKEgXjBC+0QXXBPuyIciUfDIuwJ9xFlJ94pj5aLKPjGzS5shUfdJMrqeEm0Sg9F7EnIrh4UNsbXSym+78STZVTfc+JJvQBTloc+s9WbZvQwVeZmrEaD1n7E6bvTkrcupTSdpS9govVq/IYleH4irY6fuZZ+dH2NnFlbHz9zHPzY+wVVW1rI00vNiZan1hGuj5yF8I6LehG45bEGzDR3C4riuBK5y8V9a+B0rnNxL/avgWCur4oka26JVPFEhUd5o3Eye2/7PId3Fzt0Wx6ziP1CrbfKea/7PY/sWKl1ml+R6XiV1gKrX3Tcc8nATvR5/iRh51NfxIqji6XZtN6+xKhUjUxFJJ3vJHLXbW2/Fq2KqcvgcfD6YrHf1v7I6uMlbF1Ft8LHFoSTxeN1/ff2Rqpiswn+rVf6S/U6Tbjd2/Q5eCd+LVf6S/U6U9tufRHP63WbF1pp6SaMdTEVcvjZfjdJGKo/o2dMfHOiriavZrvsjOtNQh3ndoqqv6JCm32cL9CrVdOUs+a/Nl1KtN4ilr9tfqZ6T2+JKi/2in/ADr9TFdIwcTlfC1V/wCKm/0DBScaELEeJ/Van/Mz/sGE8iPsW+E9UKtOGKqyUrNyZOeMq/eZnfnz/mY5Jy2RWKdXETn4pXIQfdYPD1peGnJ+yLqWBxLi/opL3LuRONVRYrmuHDcR9qKj7skuGT+1Upr4k5ReNUQ2v6FuG2fuXrB04q0sRH4C7OnTt2dTPfczuVqTVaqdWaweLino6Wv4o4/D5yp11KO6Z1KX1XGf0v7o5WD8fxE8W+tnEa86yp53e17FdCLeHcs32tiONfdj8TNGrKCsmJOujLv1rqQq1Knci2WYbDYlYiDcbK65maGJqLabROhWqTxFNOb8S5lu2dR7xQeWOvI0UbKaTetjMtYr2LaXmx9jmrNiMmZ3fMnhuzVrXehmxL+kfuWYbxJG9dJtvlJOg7LRJnkliZqLPUryJ9LM8e/AzGm8ay8dqOpUoSe/ZI5R0+Mb4f8ApL+5yzpj4zQACNMmR+0xiXiYGrBeYzpo5mC8xnTRjJYmhoiiSMtJIYkMgYAAVZEVfyJ+wRCv5E/YRHFof6lA7JxctSOJVWCWnU0PF4jnOnE3Ztnx0wORLE1eeKS9kQeIv4sTN+xOK7dkjKpCO84r3ZxXVpPeVSQlKD8NCci8U26mIxFHsZrtI3a2ucmr4sP7FiVR+DCv4jeGxNapBullUSyaL27lLy4+xMjBWgl6EjFUgAAoKsT5MvZ/oWlWJ8mXsywedn4o+w0Kfij7AjbIe43G0b3BiqP6MqVG/qSa03KuRKT2Kzs211FmVyK3RJWUgbTsrPQSSG3oxJ7gLkDFmQOVrcwGwtcTmm0CkAt7k1siCa1JoVYGa5fUKP8AMzIzXN/sFBfxSI39YVu/ckiMeZIIlDzI+5sqON1ZoxZ8vK4ds+iIjTiXnj3VcppwlfVW9yHzidrKwnWn1GqvS50mRVC8dXZlTrT+8LtJP7TLqp0uVC0r5hqirWcjO5t8yOYapuNXYQ+8Ps6aXjMyYXGqbjrl2GX0yKS/C+ajFajcMRCrPJBtGFWjOX8/qLkiS4hLnBDSukM564h1gSXEI/dYNN4GL5/T5pkljqT5sGmsDOsZR+8SWJpffRDS4CtV6b+2vxGqsH9pfiBMBJp7O4wAQwKEMRLkEVR8bKX5skXx8bKH50jURTX3MeI8KNdcy1/CjUSqKHjLKn1iPsV0fMLKnnx9jX1Fn75exCXjLP3vwIbzEGvBwzVILq0ex+ZvGQjQi0rtO79Dy3C4ZsVSXqe34Z9aj8f0JO6vxmnwjFQdoLMuqkTwuEr0ZvtKUlfnud8Ga4xnk4EqMs77j/AJQ2O8uZlnTjKqrpeIaTbJkV0WNHQdOD3ivwM2Xvks0su2dIHG7NEo6jpR+lRlVGR2Jwg7M2uEXukJU4rZGtVNsMIdx+5OlF5zUqUVcFTSdyaq7ilorqLumvIiupT0Jdw2zwXdG0WU4aDdNk2quHgJPYlGDy7DcHYIz1NjDU5nRnB2OfVWrJaqim/pH7EaLfaDivpSMLKqt9ySq8hxuOXiE/cwT8yPsdT5RRy8QZzJeNextFE/rBrw/noyS+sGzDecL4RukQZKRBmGgAgAZzMR9Z+B0jmYj6yywQqeKJW3eRZPxIq3ZuJfXZ4NxjE8NpThh5WU3c68/lbiamFlRqRu2rNs8xQjPL3Yt/A0wwuIqPu0Zv4F2zx26tKs6lJS6mrB1lDF0pSfdUk2Z8JgMS6EV2bWnM1R4bWTTlKEfdjcTjWvG4yNTFVJU3eL20tyORhq16+Kd96l/wAiysnSqyhmTtzRiwj+kr/z/wBjNydMcdRroYiVPiU5Rs700tfc6Hzub0yx36HGg/26X8i/U6FKtCKvKGYRLFmLqSdSKkrGecZOOkW/gaHjk5r6ON+rCfEKsY93KvgXdZ1GSdCrKmkoSHLC1pQistrLmxVcdVlvNmaeJm1rJ/iTtrpohgZU4Z51IKyelzHCVqsX0aIds22Jbonf1pjx082Gmv8Ajyf6EsI/oY+xRin9DL+oy7CeVH2LfEnrNmy1pu1+8y6GNqU/DGP4GeXmT92J2NalZtanxPE/ft7Ij8+xEt6kjK3qOKfQcYm6veJqPecn8Rdq3zK8sujH2cuhNQ7WKpcuw8rpmZU5GjDRsmLpcd7a6csuGxS607fmjm4PzH7m1u1Gr/KYcJpJ+5J41fVuN8MTJc314Rmlmdil0oxtdCUs2qjuToNxxEJJXtJaFsezjLX8C+lWoqXh15aF2mntKbvBOVouy0Jxq041YuU4q3qcang8TOKbS2vrIuhw6rKSi5RV+ZzNJ4itTdRvOnqFHF0YTu3deiM1TBuLtKaevQtoYCPaxi5OzNfE1GitxihSw7jlk20zzt/o7noZcLw8qNVyUnJR01POX7ljLcZeLO7of01+pzDfxKV3S9IWMB0jNAhiZWQLmMS3A1YLzGdNHLwPmM6aMZLE0SREaMtJoZFEkQMBAFWRJThnpyjtdWIwLUEcz/CYfaqSZNcKw63Un8ToWAu6aY48Owy/d39yawdCO1KP4GkBs0pVCmtoRXwJqC6EwGxDL6AkSAgBDAoQAACK8R5MvZ/oWFWJdqEvZ/oWDz0/FH2BCqeKPsNHRkpuwSV4IlZS3diSjB2TkTZramcMsE7itsaXChs53+I/2dF5JxZFFuQpJqZsz4dCdXD3vluycl4z/WezsyMIyd7Gv5xS+6L51TW0Bu/4nGf6yKEnyJ9jPTQ0PFrlAi8Y/uobv+GsVcqEnshrDztsN4yXRCeLm+hf+j/lOGHWXvbkZKzsQeIqPmO7erJ39Wa+Bmqp9Sw/uzIa6n1OgvcLPWJcxiXMaKhTIakqnIhcsYoAdm9hFQAAAAhjSAEFiSVlqh5tLWQV1jRhPMM5pwfjfscq6RsKcR5bLiqv5cvYwrlNaF1LDSnTzJlTN+C1o/EtrfxmeGn0F83n0OjKNiMTO0257oVPukezn0Z1eRBpDa7c1xkuQssuh0rLoRcV0GzbnNSE2+p0XTT5GKvHLVZqU22cNbySu76m85/DXpM3oiUwAAgHyEPkVFcfEyq300i1eJlX72XsX6jNXMtfwGrEcjNW8tmojPR8wtqedAppeaXVPOgaRZ+8fsQWsyf2n7EKetQQdvgkL4uPornsOG/WofH9Dy3AIXrTl0iep4d9Zh8f0E9WuyAhm3NFbso/fL3NBRHzQLzPbvfE0lH2jOSxGS1HTX0iG9xx8aMxVwAB0ZAAACFLYYPYmXhEIIdgiSOelKOwwQHSeIVkceuu9L3Oycesu8zllNNYsiX0qBL6Ve43pUj7kmrVV7mI28v8qYZccn1OJLxr2PRfK+FsRTl1R52Xiibgo/8AuTbhPNMa+ss24PxstSNcitk5EGYaIQCCGc6v9Y+B0DBX+sfAsWK5O01dGpY+lGKUcNBNc+pkqeJexWtWa1L6W2Xp1qfFJxXdpwj8Cb4tiWmlOy9DFQw9ScE4xb+Bo/w/E8qMn8BrFN2uhQxladFN1JfiSlVk2ryb+IsJgq8aKUoWfqXrA1ZdEOk1VSu7sz4RfSYj+f8AsdGOHa03aMuDpvtMUulS35HOus8Zm8uOl/Iv1NUG3Ek8PS7ZzlK0rWtc2U8JSlBOFaLf3TXKRm47YlbOgqK6NUsHO+i/Ig8DWfL8xyTi51SLKXGVjqPhtZ9CP+F1rdBzOMclQad2ya1Ok+FVLXck0SpcLcpwTe7SJc2scf8AHm8V5Uv6jLsHrTj7EuJUOyoSf/GnH8LGngmDeLiknaxbl1sk7Y50aUZt33fUg1SXQ0RwLqYrEU1LwTa/Mb4daVmy7jN6ZHOmuX5B20eUS6tglBPUzZEjWpWblUnV9BKo2QaJQ3LqJyqxJtl1DwkEtSyitPiZrU9Sl5NT+UxYXxP3Ol2M5YavJRbUYXf4nOwibqNJa3JGr8Txf2RVpScYXbZPGwlBRbTRTO7cTUYy6rTiKSjCEratamais1eC6tGvF3yx9jLh3lxNOXSSYniV9Bpq0LdEkTp+ZH2ZipYxSp5ubexdSxSzJtcmc7FlZsQ++vctpP8AaIGetJdon6l1Oa+cR16mhtStTqr+FnjZPc9e6sFGreSV4nj5vRmfrcYuIbw/lMJv4irdl6wv+ZgOkZyIAArIEvEALco04LzWdNHMwXmM6aOeSxJEkRRIy0aJEUMgkAgAsgWoqgWookAgIoAACAAFcAAAABAK5QDEAAU4x/QSLzNjfq7LBwKnij7AiU0rX5qxFG2RJFbJyK22aiUriuAblYFwuPL6isAXC47BldtgFcBqLYWYCAeVsMrARetkU2LfskrWJs01Pq1D2Zk1truaJv6Cl6JkajNHmSIRGVDlFS3ZGUEluWJNxFNd1AqtD0tsSiu69AcVZd4Mot6rQL965JxSa1uRt3mAr6Ma5CtoySWwBa92DjpuPqDtlWgHVNWD8TMpqwe8jnXSNZXW8D9iwrq+BmVcp7m7AP6N+5he7NuAfcl7itfGitPJTcrXsZ1iGrXha5biNaUvYopR7qVSUWuWupmNY60tniMi1iyl42F7ZZXLMQkrO14pGFpdu7q75GpIzfGtYym+UvwJQxNOUkru79DL2cW3LM11JK2aKVm0/wAC6iareYMX53wN6ZhxnmmYs9X8N+2dBHO4bvM6KBTEMAgGIfIIrXiZXb6WXsWLxMh+9fsa+oyYn+5nq+WzTiVf8TNUXcZYjLT80vqebAzw81GifmQNpE39ojR8xDnsww+s7g+vTcAj3KkvVI9Hw76zD4/ocHgcbYS/VnewH1mn8f0EWuwMQzbmRTDzS4pp+YwLyh+Jl5S92SrBzGvEg5j+0jKrAADbIAAABMYmShR2GCAgEMQzQRyavM63I5NXmcs2sWSfjXuSqaS+JGpuSq+3MxG3E+WEbxoy9Dy0t0eu+Vkc2DpSPIy3iaSKY/WJG7BrVmGHnyN+CWki1Y0SK2WSK2YCEAgGYay/afgbTJXX7T8CxYrllur7m/h2IwuHqKVWlmXojBUXeROEbpGi+vqGAwdKvg6VWEVBTipJW1DF8OjGjKp2juvTQ2cOjk4fh49Ka/QXEr/MKtuhvU05WvPYanGtGWeV7NrQsoYRVcTTpptKV7/gU8Jj3are+dnUwC/aqenX9Dh9dPjE8F2NSUHq1pc5mEoL5zjvTENfkejxK/aKnucPAL9o4h/zD/Q1lDGsTwUsRxKcItLLTT19zbhOHVaM23a3oyeDX+cVv6S/U6kFuc91usc6bjuiDZtrrcyuJqOVQUe62VzukXW+j+JVJXaQWHGm2tFewYaC+cUl/Gv1OtTpXwcbJXsc/Dr9por+Jfqc8nTC9PI8fpqGDzLd4qsvzRt+ScM1O9tmU/KWOXh8Uv8A8yv+qNvyPX7NJm7/AEWf2YcLFy4jjv6r/VluIyrS9mV4d5cfxDfzXt7snUgqjvZ3NTxzy9ZcTJKk1ucqSOtiofRnMkrG8WKoaBXRJoEjQugXYZX/ABK4qzRfhl3b/wATMZeOmPruYCkpcJ4m7arDv/5+RwOAQU+KQi1dXZ6Thavwji3/AC7/ALnnvk7/AKtH4mJ/Wt/XU+VdGEMPhXBWvJ/2MLoU3l01Ol8rfIwn8z/sYH44omF/5Z/T1Xj6MVbS2hipUo517nR4no17GKi++vc6Y+MZO5RXhOzh8CpYSnUcksxx6Piiehw7jHh9G+92Yzq4xzuIYVUZwWZO8rFWNpqhicsXdehq4rrVp2X2yji0WsXpBxV+Yxy8a10y15fSZb7mZYBSiX1VL51FW52NFHXRk/S34v5z1yvlbgoYWnw/IrZsOr+//wAZ5hntv+0KChPBJbKm1+h4pnXHqM5XfaIAI0wBLcYLco04HzWdNHMwXmM6SOeSxNDRFEjLSSGRQwGAhgWRLUUxLUBIUpwhrKSXuyvEVHToylHxW0POV69SrJuUmXGbS9PQSx2Gje9VadCmXF8MnZZn8DhqnKUW7OxFR16muMTdeooVoV6anTd0WGHhVGdLDtz0zO6RtMX1YBXBkW7BTbFcg2FwJ3GmVomgJGbG/V5exoKMYr4ef8rLBw5+H8CCHV8UfYSNshlMi6bsVPYsZyRBANbmmT5ESx+EggppFqXcKyz7BKsKC3I27zJ01oRXiZARW4W1JQ5jS3CKmtSwitmSLVxJmiqrUaX8rKDTiFalR/kMtxijsSRGOxJFZWJXi2El3VoKL7r0uEn3VoBHqrjzd1enoQejY25ZV0Kyc5NyT1I3edvW4Scrq9xJNyYByY1fQVna5JRd0uoBfVizOyG4tOS5oMry3CuobMFtIxm3BruM51uNJCp4WTIT8LMK5MvEzZw/wyMc9JP3NfD/ALRa18X119HL2MtDIu9KXwNdZXg7mKm4OVsunUzGscpJqr69RdknbS5z21KrJ5mrmirUjkSkm0tNyh0lUmuz5q5vHpnqzUSUssXGzb6hBLPG8tnezHBVJytms46akIxm5pu7szW0411rIw4xfSo2p6GLG+YjnD6u4dpOR0Uc3hz78vY6SC5AAAMmNbESS2KK14iK81+xL7RFeY/YfU+M1dd5e5mrK2ZGqr5kfcz4hWnNG4jBDzUaJ+OBnj5qNE/FA0kSqeFjwu7IVX3WW4Nae7J8J69dwqOXB0/xOxgPrNP4/oczBLLhqa9DqYH6zT9/7FhfXXAAe6NsAqpeKRayuj9oCwqe7LSp7slEluD3QLcb3RlUwADaAAAAEMRKBACAAGJbDKE9mcqpzOq9mcqoc82sWSqOt4Liqjqa4e/oc425vylWbhVOXqeNlvE9nxzv8Ei+jPGS3RqCmn50zo4NdxnPp+bM6WEX0QyIskVsskVsyIgAgAyVvrX/AEmsy1vrX/SVYrqbouw6cqlOPWSRVU3Ru4XT7TH4aPWpH9TXwvr6rQWWjCPSKRTxJN4GrboaVojLxN2wFW3Q6fHF57hP7xdXc6uAX7TH0ucfhL+kqpnZ4f8AWb+jOH10+HXt84mcPh13W4h/zD/Q7WKqwhiWpzim3om9zhYKtCjV4jKpKy+ctL10NZepj4uwi/zmt/RX6s6tNXucrATjU4pVnF3jKjFp/FnXpczm6VVXW5maNWI0kZndm45VGStBFKXeTe1zRKOi9iqCdzKt2ErvMobq5mw6viaX86/UlQX0kV6iwr/a6X8yMV0jznyqppcMpPm8XX1/6jR8jor5nJ872K/lZrwihJ//AJdf/wBTL/kdG/DpP+It/q1PXOwsc3EMe+lV/qyyd89rkcE1HiGOu/3sv1ZpoVMLDEXrQlNX1RfjF9YMUrU2cmSb5HrcVxDhsI3WBuvWxm/+ouH0o2hwynf4f7CZ5fIccf8AXl5Ql0J0abzXlCTXojrYn5QRqyvTwlOBklxuq33adNfA3yyvxNYxGFCcpLuSt7FihPD4dzqQajmdr7sguLYiT3ivZFka88TB9q82ttiXf1ZrfTq8Gx1J8N4tTk1F/Nrq/P8A+XODweq6ONjUjZvPlt78z0HCaVOPC+LPKrvDvU4nyfjGXE0pRUlroyfK19buOYl4nDUM+XuVpwUo7SStqhKlmqRlfRJGn5UKMMPhFFJJSlolboY1VfZLXkZxv/PTWc7b1wmfE3KUKsYKOneJQ+THZTjmxlNu+yX/ALnFqVZJO02viX8LnKWOopu/eQ1l8qda8eko8Mpxks1fY6UPm8KEaTqLu635mdL6NvncrS1qfyGbLU3F+Ir4CpUhKdXWDzKye5XisZgcRJynmk10VjkpXqu5fSj3J6cy8DksdXDOopxozvfRsxUp2fxOlUVsLBWONSmSxvGtP/aBKM44GcdnTbXtoeIZ7D5cfVuGf0P9jxzPRi43wriAZtkgBoS3YRqwXmM6SObgvMZ0UYyaiaGRQzDSQxABIBXACyJaimJagFVpxrUpQls+hxq/C61JOSalFa+p3CnEVHGFoLNUlpFLqWXRrZYtUnwalWo2TnBRmrbNHN4ZRlLEKbpqUFpd8mdKUcnDo0a805O8pWd9b6HOliOwpx7FtOF02+dzOH1cp1HYC5yP8VqtLux9ToUK3bUYzta5rWmdrZMrkxyZXJkUnIMxC4JgXRZYmUxZYmBMqxX1ar/IyxMhidcLW/kYg8/U8S9hIKnjXsCOrP0plb2LJlT2LGcgCAFuVlN7EUSewkFBZ9ggtyxruma1Ch4RR1bJQXcIxW4EobMNrjh4RcmEVliTtcrJ3drXLTESdi/EzUqNFp7QsZZK+7NOJp9nRpLrC5GmelHNFvkhuyIQvlGolRZBZkxSXcTLKFOUk3Ec6M1SvbQgqhaWZsnp2CWXn1KqbSUrlnZzdFWjp1FSHVazQtFaEc30zkkkSnSneLsVyThN33YUr91+rLMzvFaEFCcoXS0JZJ3TyhBd5p9QUmqaa6jVOo5SdtSXYTyJcgN1zdg/LfuYLnQwflfExk3F5GfhZIUtjCuRV8b9zTw/xSM1fzH7mjh778vYt8anjXV8LMCg4t6XXqb6mqdjE1KL1i5IkRVU+ki8sLewlC2W88rSumWP+GEl1aIVo2cM7bRrbWE7aKcoNvVOfW25Vqm4vTmTo1oJqEE2vUqqVL1HHfXdBZjdugtkY8b40bFokY8b44mIz9T4d5kvY6SOZw7zZex00UyMAAICS2IklsVFf2hLzH7D+0JeY/Yv1PjPU8yPuUYtWrTNE19LH3KscrYiRqJXKXmr3NMt4GZ6VfiaJbxNJCrPQ1YCN3BdWY672OjwyF61JEviz16+grQivQ6GC+sU/f8AsYIaWNVCbhWpNffSNRPruC5oG7EHPvmmFj2ZXR8L9xKpdTFhneD9wLit7ssKnuyUNbkmRjuSZlUwADaAAAAEMQAgACAGJbDKIy8L9jl1DqT8EvY5dQ55tYslUb1w79gqhDXDs5z1tz+J97gkvSR4ue6PaY3Xg9VdJHjKniXuagppeOZ1MMrUUcul4pe51qKtRj7DIgkVssmVsyIiGIoDPV8/4I0Gar9a/wCkLEKvI63ydp9pxjCx/jucqto4npvkphYPidGarQk0m8q3NFe+MvEsvzKebY1GTikYywM87airNtHSuLgcOjTjVnld21c6uB0xEX1ujj8OqYJYuUac6kpW1ujr4WdJYjuqV0+Zx+unxl4lw9YnHOo55bNX06O+hycPh44ivj7tpxxTlFrk7Ho6+tefucHh31niP/MyLfTHxLhtKNHiNSnHaNGK192dimcrCf6tW/pR/VnVpNo5tVHEU5yl3Yt/AisFXltTa92WV604vSVip4qv/wB4zXbHSx4Cs09EviEOG1Ld5xXxMdXFV2/Nn+JUp16l1nm/izOqrqUuHyhUUnUjo72Rz6by4uC0Vqi/UhhZyWMppt+Jbk5JR4lFf8RP8zFbxcH5Vyvwej/zVf8A9TNXyOf+Wy/mOf8AKeX+VUV/4rEf+o3/ACO/06f8xrL+rU9c3DJvH43+tL9WV1JNVmvUsw0rY/GrrWl+rKsRCUa1+pqMZeoYmX0epy6p1a0Po7nLqqzOmLFUWI21JtibRtBHc6GC8D9zAkup0sPKmuGSjThJ4nPdSvpaxnLxrD13OHP/ACvilv8A8ZnD+T91xOL9yzh0+JrDY1ZV2TovtL9LonXxUeIwwuH4bRVCrThaVna7W7v6nH/46z/W35Vu9HC+7MEI3p67FHEMPxDD0aSx1Rzi75E5XsRw6xMpJO9i4zWKZ72lVgjbwWlmx9L3uZq8HCKbOh8nlfHJ9Isvxh6X92Vpeb7Fr8CIxhfD153Ss0rGRzVH6Vl1KPcl7kqeGqSqwSXjV0XU8NNQ1ss02i2xUa31aB56k+8/c9JiIWwu+10ecpLUzW8Fvy1d8Nwz/l/9jyDPWfLN/QcMX/h0eTZ1w8YyRAAOjAEvExkVuwjVgvMZ0kc3BeYzooxk1ErkkRAy0mAgIiVwEAVS8XKOJVJQVr7s6C2OfiKDnJTjuka6FTtKUZfiVBiajp0W4+LZFdTNhVSlKTlUyuTfqyONd50qa1blmsGJrwr0ouG8Va5mtzTI6ryyUnqiuUIuir7y3IzefUqnKUae90nobkYtQqQyP0Ojwqs3CVJ8tUct1b2uTo1nSqKcdGjWumdu9KRVORHte0pqa0uQcrmNNJXGmQQ0wLkySZSmTjIgvTIYl/stb+RhF3Fin+y1f5P9ixXBn417AhS8Y0dGSmVPYukQyosSxWSim3tclliSg8mw2mkZJpaqw1BvZEpzc7XWwKbWiBpBLvFsvAQvrfmNybVtCKlHy2Rh4WCk7WDNZAW08vZ67k1l7F7XM+b1DP6gLK21oSemgOpJ/aFuCQma+IK0aP8ASRkNfEHdUvSmiNMUdiRGOxIqNGGqqnGSfMsdeMqeVpmJvUL+pNI2qnQ10SFKtCMMq5cjHmXUWZDRtqqV07WQRnTlNudkZcyFdF0ba1VgotXJOvTutTFdDuNG2vt4Jy3dxPExypW2Mt0K6Gh1UmdDBr6H4mE34byUYyai4UthiZhXJxC+ll7l2B8x+xXidKzJ4F/Sv2LfGp43SErdCUkRMoGl0ISpQk7yimTYrkEOxpr7KBUacXdRVywCrukZMbvE1mPG/ZERLAec/Y6aOXgH9N8DqIq0wAAgRJbESS2Kiv7Qo+Y/Yf2gj5j9i/U+KJedH3K+IK1f4Fr86PuQ4krVU/Q1Ecaelb4l8t4FNXSsXS+yaSK62s0jtcHjfFR9Diz1xEUeg4HG9e5KuL0cS+D+kpf1I/qUQLo+ZS/qR/U0n13WVS8bLJFMn3mbckYvSp7luG8v4lEPDN9WaMP5SCrWVvcmyD3JSHHclLYhHcm9jLSYCGaQAAAAhiAAYA9iAWwxLZDKIVPLl7HMqHSraUpexzKhyz9axZqoUX9FJCqiw70mjM9aYcTrwzELozxlbzPiezr64HFI8ZX80sFNH7XudmCtTS9DkYZXa9WdlqyGSzxVIrZbMqZkREMRQGar9bX8ppM1X64v5SrEMUrKJ6L5BQzcWnL7tNnAxUXLIkr6HrP+z+hKNTE1ZRa7qSujU8Zy9e2MfFU3gKiW70Nhk4k/2SSWrZuubxnC45OJNS3d0ekw0V2kpX1scLCYapHHZ5RcVd6s72HnCObNJLTQ4310+OVjaXGnxNyo1qaoZ7uL6GLFU8Ti54mPD5KhKnWlGbv43e9z0t1OU5LY4vDX+08RX/iZCrGXg1HG0uKVFiqqm1SV2uavoeipnNw67PiNSrLwypqK97s6sEmk+RjevWtb8V4jkUI1VYqdtSrskuZecjP8eVZpRTkvcug/ppfysfZxT3J9xSctNVbcxc41PzpYLDU5Uu2a76mrMoxSy8Vp/wAy/U3YZxhTyRs03cyY5W4lQfWS/UzvbUmnkflLK/DqS/8AFYj/ANR0Pkg7YGS9TlfKGTeCgv8AxNf/ANR0vke/2Zr1OmX9SesFBtY3GS59tL9WLFVXJp2O01gY163YqLlneeyvqZqk6SneUU4+xmZ//C4b+uPWqTdO1jl1XJvY7uOq5o/Rq0TlVKyW6OuFv+MZYyfWO0ujFkm9os0dtHoxOujpuscZ/qMaU39lm/BxlCDTVtTHGsbcNLNTv6mct6axk306+DduGcT/AOX/ALo43yd/1NfE7GE/0zif/L/3Ryfk0r8TXszl8rp9jt/KDCVsTDDdlBySvczLCTpt3sjo8Zx8sFChGMFLPda8jJOuprc543LXTeXHfbJXoTrQjGDTsbeEYZ4WvnqtWs1oZKld0JLLrfqa+G4qeJrRhOyT6G/+mP8Ah23iKWmr/Ai8XRjh6kLu8nfYJYaFuf4iqYWiqE3Z5kk1qT/o/wCEI8TpRrU5qEu5fQUuKwjFXpt2m5bjeDodnQko6y3L4YHDZaV6Sbc2nfoE/wCXKxPF1Ki4Klz3bMOGV0jrY3CYeMZ2ppWehy8Nshl41h6q+Wng4cv+B/c8oeq+Wj7nD/6H9zyvI7fn455+kAAdGAyK3YxLdhGrBeYzoo5uD8xnRRjJqJDEBlUkArjIGArhcC2OxieK7CtppC92jZAzYzCQnTlUV7rUsGeGNTx8Ks3aKvty0KadZKLSdrs1w4bRdNzzt926MWHotzjK2jbNdJ2m5xT9OZROWZaPQsxFu0dlb0K3ZRNQqEYKU4p7NmyXDKin3JJx9TLF6p9Duxd4RfVEt0kZ3HJBQXJESyorsqZlpJMkitE0wJpjTIoZFXQYYp2wlX+UUBYz6pU/l/uIRwpeMkiL8ZJHRkpbkG2SnuVssZozMd2RAqbSzMLsiANpXYXIgDaVxXBRuPIArhcHGwWAabuWlcEWGa1iDTxDeH9NGYvx+kl/IiNMsdiSFHYZUiE3qQZpopOo766EcRHVW0KzVAEqfiHkcm7FZVjQ8r6Ao6XCgYWGrW1AQAk2FmEdh2Ojh9KMTmnTpaUo+xyrrExPYYjCuXi9KzK6dV05Zouxur4TtZ3vYq+YfxGullVvF1X9oXzqr95FvzD1D5h/ETUXcVfOqvVC+dVuqLvmH8TD/D/4h0dKfnVX0D53W9C75h/EHzD+Jjo6U/O6voV1Ks6ls3I1fMP4mP5g/vMdHSvAfWPgdVGPDYTsqme92bSFoAACGSWxEktgit+IIeY/YPtBHzPga+p8VPzo+5Hii70WTfnR9xcUXdi/U1Evxw8R5qLXtH3K8Uu9Fk2+5H3KhLXFI9JwOPeb9DzlJXxLfoeo4KrQkx9WeOzAtXipv/iR/UqgWv8Ad/zx/U0zPXdkUTesi6XIzVHpI25iHkM00fLj7GfaiaKfgXsFSZF7kmQe5KQ47k3sQjuS5GWk0MS2QyoT2GJgUMQxMAFLYaFLYga2QAtkBRXX8mRzKh0sT5EjmVDln61izVRYZ/SSXoOoV4d/T+5j60x1n9Bi16HjsT5x7Ctp87X8J4/Exk6raTaSNBYJXnD3OvI5nDY3qR/E6kiZer8UzKmWzKpEERDEUBnqfXF/KaCiS/bo/wApVjQsRHDTi5QzHtfkrjIcQoVHCn2ap2T9TwePXg9j3PyDo5ODzqffqP8AI1izk9E6Kf2mZOIR7HDOcXdrkzeY+K/Upe5qxzeZwuNqYrFSpzSSSex1cPSVRTzPbY4PC5W4hJW3zHocM7ZvWJzronBKGaK2RxeG/WeI/wDMyO3fe/M4fDfrXEP+YZKsacOu04lVpy1jCkpJet2dOlzXJHNwX+q4j+lH9WdKnvIyt6RrpZbozfE01vLMnM1JGLaLd4l2V5STdrRuV65/iWxbdSr/ACMzVm2jC0mqMaieimlYjxONsRh5fxr9S3C/UIes1+ouIxvOi+lSP6nOumPr59x6V8LBf8et+p1PknLLRSOTx1/s0P69X9TofJiWWMTpl/Qn9leGqWrYt9a0v1K8VW5XK6V3XxLX/ey/UKtKVRaaIsZy9V1ZOVK/I5tV6nTnJQw7g2mzlVdzpi51G4hpNsRpE4rQ6GC8p+5jjRm0tDbhIuFNqS1uYy8bw9dbCP8AyziX/L/3Ryfk1d8TXszqYV/5bxL/AJf/APsjl/Jl24kvZnL5Xb7HX+VPiwi9Zf2KYIv+VOssJ8f7FFO8lsTD+qfp6oxjvUivQ1cDX7VH4mXFRl2ystkbeBRbxMdOTN/HN6KXh+BDESahUildOKJ8nfoSrwcqddx2SRkjMpzdPDq22xpzSTpq2mYsjTi6ODT3s7ltNQcKF2r5mNq5OPv3/c4uGep38bKDpVXzuzzuGepMvHTBD5ZO8eH/AND+55c9N8sH3eH/AND+7PMnX8/6sZ+kACOjmBLdjYluwjTg/MZ0Uc7B+NnQRjJqJXAQGWkhoiMIYCuSgouSzOy6hU4BVrQpQ7735GaOMWaay5VbTrcwVas5y7zu1zLInjowqKGHqwfJXjfozJSq/QJfcv8AmTry7fCRrR0ce7JGKnK1OSXM1Im05JzbZCbeVK2iJU9ZqL2J16bhpYp6zxO1hpZsPB+hxuR1MBK+Ht0ZMki2ZRLcvmZ2+8ZaNE0QRJATTGiKY0RV9MWM+qVPb+4U2LGv9kn7f3EHDl4xoUvMY0dGSnuVssluQXMsZqI0gJJalZRsA7aDsBEEO2gICUETtqKmStqRpXJaisTl4gXIIILRjCHMZK1iXMv4h5n/AEoo5ov4j5z9kRWaOxIjHYlyKLcIr1ZexHEq0kW4Txv2K8V40PqM9Nd8sS7tyFNd40pPsY/EtZZm2tiPItto9SvkANWQciUn1Fy2AUQW4RQ0Fdb7R04eCPscmEm5HWhrCPscq3EgADKgLAAAMACiwWAACwWAYBYLAAAMQAAxABIa2Ioktiore44+Z8Ae4Q8fwL9RW/OXuS4kr0fZifmr3LMer0JmolcDFLup+ofu0PEK9JkV5SKizDq9aTPV8Kjloe55fCq8/dnrOH2+bqw+r8dCBZLaH88f1KqZbPwx/nj+qNM/XdkZKj0fua5GN6ya9TbH1bLyjRDwozz8CNEdiobIPcmyD3JVgjuTexWvEWGGk1sgFHZDKgewLYARQxDEAIUthojPYz8ElsMS2GWCnFeRI5c2dPF/V5HKmznn61iz1CmnLLXj7l8urVzmYus5V1GCtY8uf7THLjIlz1dI4mo1Xrrk00cPG1oUMLOlDxz3fodjEpTq1GpJtRu7PmeZxrcpts3jjbe/EkrRwuPev0RukZuGRtCT9EaZnS+uqmZVItmVSAixAwKApl/qEf5S0g1/mMf5EFh8QXg9j6L8laPY8AwytrJZj59j7qrSS3sfUOHQ7PAUIdIL9DeLOXjQY+KK+Dd+psOdx2vPD4BzptJ35m65vK8NpzXEL5ZW15HoqDlaXd2sjgcM4viq2OjTnNZbPaJ2aOKxDlUebuqXQ5Xbovel7nE4c7YriP8AzDO1KebV7vU4fD/rXEP+YZmrF2HxuHw3FqqryyqdOKT5Xuzs05QdLPF3T1ujyWPw9XEcQn2UVJxgnlvq99jp8OpYtYDJNSi82kXukZ21Y7MYzxFHSDT6Chgq19YfmZcPiuypdnrfm7lyxFRq8akvxLK53S1YKtGabgrX6lsMPUjOq8i70bLUwTrVpfvZfiUSqVf+8l+Isq7dmlQqRwsYNJSU0/gQxUczj6SX6nLoVanziks8tZLmdiotfic8m8XzLjnkR/r1f1N3yelljTZh4274eP8AWq/qaOCytSg+h1/8rP7I4Z5q1dLnUf6l7oykrKSj7mXAy+mra/bf6muq+7uGL6uj8natampfPMOr62cimr8m50+88bh38TlVptSdpMzynJ/aY45f6csf8dGrwjJeXzui78kzP/hyX/3NL8THd33EzcmX+puf46aoZYpfOKehbCNl44y/lOKdLh/kv3JljqLje3UoO3DeI/0P/wCyOb8mf9SXszo0dOHcQ/o/3Rzvkz/qS9mc/wDzXT7HX+VE8ksI9/F/YooVdFdpFnysbXzR+/8AYwxm9CYT/lc9bdehhsJibzrY1Up7ZTo8PweDo1fosaptLY8xThKpiYrpqdTg6viqr/hY433bPKaek7Ki1rWJVPm0Y1ISr2zpXMb5fAz43Woy8ds706tOeG+jtWv2cXYE6ClBKpdx2OZRW/8AKXQ86I4m0cXHD5akZVLbnmqDsztY3ep8Th0n3kSzpvAvlh4eH/0P7s80ek+V/h4f/QX6s80dfz/qzn6BDEdHMCW7GJbsI04Pxs3pmDB+Nm9GMmokAgMtJAIAiQCACNWi60nrGMXySMeJw8sPVs1o1dPqdKOxHiearRpKEHaK1lbQb1V1tzMNK05Um+7NfmZ07SaNNCGWspPWyf6GRvvP3OkYNycZJ9DqcQtOlQqRWko3ZyanI3yqSngKKado7P0FJ6xvxM38NlpKPxMEvMNODnlrR6PQXwdGexm5l1VmcyqaJIgiSYVNDuRQyKvpsWO+qy+H6ipsjjn+yy+BJ6ORLzGCFLzGNHRknuRWzJPcitmVm+lyHzIjW5WRyHzEMBDAYFlJaEluKn4SSMtRVLxMEwk+8xJlRKGzAcFoxErWIXiXuW4/zpeyK0u8vcsx/nzCqI7IkRjsSCNGD8cvYhivGieD8b9iGM8aJ9FNLxMuU32aVzPS8TLfsI0yjJ6Fd9ETeW2rdyHJASk7is7bAwbdgojsCCOwIDow3OvT8uPsciB14aQj7HPJuJDEBhTAAAYAAAAAFAxAAwEADAQwEMQXAkiSIokiorfiHDxifiHHxF+oj+9XuW4tXpVF6FX7z4miqrqS9DUSvPVNacl6FUfKLpLvSiUR8sqNmCXfieo4d9WieWw7ypM9Tw53wlN+gX46ECyfgX80f1KqZZPy1/Mv1NMz135GOPjfua5GOHjfubY+rpbR9zREzvePuaIlQ2Vvdk2Qe7JSBeJFnIq5os5GK2nHwoYo+FDZUALYAQDExiewAtiM9iS2IT2IJIZkxGMWHqwha99/RGpNNJrZkxzltk+CrF/VpHHqSSTbdkjsYz6tM8/iacqzUL2hz9TH6XSxz8XjJVMypXUFuymhCc05tu72uXV6UZ4hUYK0I6snUSirLRI82ONyy3UmO7usuIj2eZR0tTd/U83ile3qejx8rUc38DR5+tC8qfqzvjOMkbn+N+BjlpMtkFCOWkEg2pmUyLZlUgiDENiKAiv9Tj/IhhBf5pH+RFI11aXa8RwdP70kvzPp8FlgkuSsfN5Jx4tgWt8y/U+iqeiN4s5XpYcj5S/6a/f+x1c/ocr5QtTwFns5GmHj+C68Q/6Wekw88vziLW7PPcLp9nxSUeikd2g806y9v0MVr40J3s/Q5GAaWIx9tvnDOpGXdRycD52N/wCYf6HOtxzeJ15UOKRqRSbilozvxxNb5tRqaKU1drkcuWBeN4w4vwRinL2O5XwylTjkXg0S9DK06OFjUpdpdp80iSgoRVjRh4qlh7SdtCmbThdbFjFUTbvoiqSbRoju/Yrku4rdRRXh1+00rv7aO7Pc4tGGXFRvykrnYk9GcsvXXGPmXGvIX9ar+pdwp2w8Sji7vh1/WqfqXcKWbDI7f+T/ANKcBL6ap6yZtr3VNtK5zMLLLXl/MzrLWO5a51xaru9rFLNuMilIyNaHSMVFK4pKzsSggmtWBXzOlgNKT9zA0b8F5fxJl41h66dJ/wCX4/8Ao/3Rzvk1rxH4M6FJ/wCX4/8Ao/3Rz/kx/qPwZx/812+x0vlYvqns/wCxgWlr6HQ+VW+E9n/Y58kncYf1T9PW3hsIydapfwxNnBdatX+Ujw+i6fCqk7ePUs4GrSrL+E3XOOxa/wCQ6mHjU7Vt6q1hR/sXxfnHOtT1ndFUlJZrtKwqbbrosqtSdRoqpecvY1EY8a9anxODTfeO3iHfO/RnCi+8MvG8Evla70+H/wBBfqzzZ6P5WeXw/wD5dfqzzhv8/wCqZ+kDADo5EJbsbEtyjVg/EzpQgnFO5zMJ4mdSk+6cf0tnjUJxiubIk57FZnG2qkAgNBgK4XAsT0NuNjFfJ6m4yfRu27MG8Wi+WPo1eAfNOyvVhK7lf87Gco1j65FJd7TdpmOek2bqDXaSv4VF/oYp+JnaOeSMjVSrP5r2XJMy8i/B0+1qOF7XTLWZ6rlvcnTk4yuiM1ZjjuFdGc80U+qK0yFN/RpEkZaTRKO66EESRKsaYQpPeUk+RlxGIVGq4KN7czXSSbVzmY363M5YW26r1/phjMdxtw1XtU3a2pLGv9nfwKsIrUl6k8b9Xfujp9eVy5eNkiL8bGbZJ7kUnZl0JJXurkU2oySjuNs6U2GWO7gllZHK+jLtNI9BhlfQLPowaAILMdgLqfhJJDptKkkNSSjYy1GaXiYIHrJgaZacPThKjJt6opCHhYiVqJQ8yPuSxrvWn7kYeZH3DFv6WfuFVrYYo7DA0YZ2cvYrxTbkjTQyybtp3Smu1Gor6hGal4mW/YQU8rmzTeCorTkLU0wyWgW0WjNrqU1RSy6kalanljaO1hs0zShJbpkWmlsaquJjL7JCrUTpvugVwjHJqEIxd7sgtgRR0ovRe511sjkJXqQj6nXWxzybhgIDKmMQAMBDIGCEE5Wi8u4DsBVTc1LvSuiwKYCABgIAGAgCJIkmQJICD8Q4+Ii/ESW5r6hLzPiaZ+JmZeZ8TTU8bNRK4FdOOImvUzNWuvU28RjlxLfXUyPWSNI0ReWHueqwCy4Wkv4TymrcYo9bh1lowXRIkW+NlNls/L+K/Uopsvusnedlda/E0z9d97GKn5jN94uO626mCn5z9zcY12u+1E0RKFbtFqaE11RUJlct2Wu3VFM33nqSkHNFpQ3qW3MtLYeFDZGn4STAAQJhdAMT2GJ7ChLYhNkuRRiK0KUXKbsjNupujlY2efFVH0djsYT6tTv91HCqVoVq8qkIycd3pqS4fWxmM4w80pRw9HaK0W2h4Pwt/kyy/wBTF2sb9VmcSbOzxCSWEnzfRHAm5vpH8z3Zt4q3CMJSkt5O7M9VnYw+BpLDfOcRNy0uo8jk4inGvVbjCUb6LVnLxWHGLPg36XRxIO9Sn7HqKmDjToSp0061WS11bUWYcJwmtiMfTpV6CpXvqtCXOaWTtRDy17EJHc4hwalgopvEWXK6ONPD1pZqsIt0Y6OXqSZStM0ymRdP3KZG4iDEDFc0holSX+axf8K/QgSoSX+Jx9l+gV0cQ8vEMK1uv9z2EMZW01T+B5CrTqVcbRnTpylGG9kepp4qg0v2fEL/APWal0xlNutTm5RTfQ5/HdeHsthiqcYJ5aq9MrMvFMVSxGElCnGpm6ONi7Z04GBV+LOX3qbf5HYopKtUXPKv0ORg6VaOOwzytXg4tvlox9rjqOJlUleb2a5NGbdVb460drHMwWmIxq/8Q/0RvpVHKCk1ZtXszl4Op9PjWv8Av3+iMV0xa8DWp0+K1+0nGN6cUru19Wdmm01dO66nkq2G+ecQmu1jTairOXM7uAo1MJhOzlJya1VtvgZWtNSt2kmuSJJfQoop2jeTi7vkycq14Xa58kJf9Y0H/YpqPSNupZmu+exVKSUU3fctWHSk3iYt85o7Mle5w8NmljI75cyO6tZfA5ZeusvT5dxZ3wsf61T9TRwbWiZeJyvh4R6Vqn6mngj+jZ2/8pP7MNN2rTf8bOsq9KNNOT1tscumrurda5mSjSqT2TaNa2531LE1Y1HojK9i6pTlDxRaKnazNxiow3Ce4RWo5IoibMLK0DJY0UH3TN8ax9blXcMFi1bxU7fmjFwLELD4zPLazRpyOeDxTT8ML/mjDwqhKvXcI72bMdarp3uOtx/F08S8Pkd8qd/yKqWWezvdlHE8JUw0qan9pOwYWhVjOLtZXM4ya6XPe+3qJw7PhqilZZSjhGlWa6xKXjq9ShKnUaypdCXC6kYVZtv7IrHkdxK8kvQshZ1qsb7xMixMVOOpZha8amLlrvEzZ0s9Ooksz/giymnJdq/5QxFZJf8ARb8zHDExjUvf0NYzpL6hXfdl7M4SfeR2qsrxl7HDi++vctawW/Kvy+Hr/wAOv1Z509L8s7dpgrarsV+rPMmvz/qn6egQxHRzJiQ2JFRqwniZvcslCUluYMJ4mbZ/VpnLNqLU81NMgSpr6BETGLUMQCNhjIjAdzmOrKnWcob3Okc+nHNjYr+IuKVfhq+ftmoJNw19DFV8TNypW4pGmo3VR2t7mKvTdOtKD3i7M1PUu9KjRg9cREzm3BT7FKco7u8X7GmIorrLUkujYqbV9XYK8nOpJvdu5WmRW2CsupNFdN3giZlpNEkQRNEqru0cFGxixi/apv1NVXdexnxS+nn7nPH17Mu8JGmhpTj7BjX9B8UFHwR9hY3yvijp9eSuZ9pkhMaNITm47DWIlHkiEyPIumbbGhYyf3US+eS+7EyDROMOValjJfdRL57L7kTIA4xeVa/nn/DiCxn/AA4mQY4w5Vr+eL/u0HzuP/doyAOMOda/nUP+6Qniqf8A3SMoaDjDlWl14SVlCxUVw3LBrRLtKl5sPcWK8yXuOl50PcjiPG/cKithiQwJqqorYXbwvqmUx1ux2Gmd1pWJpL7P5D+dUvuv8DLZDsrDjDlWl4ii/s/kHb0OcfyM7jZCSHGLyrV21D7v5B22H+7+RksOw4w5Vq7XDfd/IfaYb7q/AyCHE5V1aXexMPRnUObhFfEJnSMZNTwwEBkMYgCmAhkDKqk7JlhXUtl1sWIITvC6LE9DG8TSpLe/sToYyFWWW2V+o1VaQACAGIAGAhgMaIjRRF+IaIt94aKgXmfE0z8TMq8Zqm+8ywrmcVhpGfwOatWvQ7mOUZYV335HFyyXI0y0YSPaYynH1PVwZ5nhGX56nPR8j0cGIt8a4Msr/VKv8pRBlmId8FWtvlZr4z9ZKVadaCgpyU4ba7o7tB6r2PIQc1NNStqerw8r5fYz+br+s8apy7yJwkZ5vUnTkd3naW9CLeqINictiUi25PNoZ8xLMZGyjJZN+ZKclbc8ZxD5V1+H8Qq4bsISjCWjvqSpfLajLSthpR9YsnS93x6+EtBRfePO0vlZw6pvKcPdGulx/hs2rYqC99CdLqu4QnIyx4pgpru4qk/+ojLG4d7V6b/6kWovqVclKUknK3JHnsVi5V5vO7L9DRxLijhDssNKLk95JrQ5OGoKrVjUxWIgoXu45tWeT/8ARhf0sxjNlteiwFCNKCnFZpSW5towUZS2WZ30Rip43DtJRqKy6FNLjVGpxWngqK7STTc5J6RR3w/OYYyRv/5HRx9lg52OHSdOriFSdRLm/Q7mJtWoypxkm30PHfKenDB8QVWhUtOWslF7Ezym9E6dLiGO/aKVCg2qcIW92Z4Ve/FK7e8mbuDYSjjuDwrzn9LO6cumpow2EwNPEKlGopSa2b3ZxuUnVbkqGEhPB01iHGOST1XP3NVWU1OFWycZPSWXYWIagoYe90noyrFVqsI9nC02lbXQ8uefK11k6mlPHcI6+B7aL7SrHbXSxyaUYuksNKVk9G+R0MRiL0VTqSab0Vlp6nPnWeApdklCrKss2a3h12JLbOjjpTj8FgsHGdO+Z27s+pw5aHVhOpiMTGM0pNuyRm4nhZ0cVKn2Ti0tUer88vlYsYGRuSaa5WDK52cU2dmUSFCX+Zp+hLYWGoSnjHOzSS0ZqK9Nwudmzv0ptpanmMInRTlJtLqdGji24J05Zl1KzXaczDXqaWsZ3iqre5VUq1HfRBIlKoyDqlEp1ehU69pZXKKfS5nTbbGpocnCTtUxb/4zNSnJ7O5ysNVticVSSu+0zCwjtYS0sRC6T1PRRUcq0PK4GvkxEM8Xueph3knZnm/S9u+M6EiNlYm4ejKnOndrNqtzl23NB73IvV6k+61vcSa5J/gTda6TpXzJLQ1wWpyZ8TwtCpapJqS5WOhhMXSxKUqTckzpj/8AXLP/AOPmHF+7GUelap+pq4D4SjjsLOT616n6l/Bqc6ce9Fq56f8Aw5/+m6rShCpeMUrvXQ2KnFUk4xS06FFWLltqzZCElQ1jbTmebK16MZHCxspZ2r6GJr0N2Oj9KzG0d8b05ZSbRsRaJMRvdZ1EbehZB6ELXJ09HYbSyLlUcMHiV96FvzKvk/PJjteaZdOnfBYhrlFP8zLwSLljFYX+tJ/aPXYnBUMXGEqsbuO2pX8yox8MWviaY6U4ilc8Nyynj1zGWdsbw0NVl39SUMFSV3Zq/qWNPMWJMvPL/Thj/il4WndPNPT+IqUVQqZ4OV7W1Zqk7GWtI1MsqlwxVJOo3eUtrbk44GDd+0qX/mI0X3jbDYtzyniT88b6w1oRoRbWeWnORx9VUO7jI/Rs4dTSozphlbO2M8Zj4v8AlbPtPmM7WvQX6nnHsd/5UPuYD/l0efud/wA/6vP+nouFxCOrkbEAAacJ4mdKnT7WjKN7XOZhd2digvo0cf0uo1BKm4UrNdDPzN9Wzw76q39znydpMxg0YhXC51QxpkLjTAk3oY8Mk8XmbsldltSpGSas/wASnLHWyepZErqUKlCWOw1VTg505p6nJ4g8+OrNWd5vbbcMkUu7o+pHJbmWTV2b60o2NuF72Dbl9mV0Z3Sj1JQWTS7t0KyjLWo/UrasWTVncrbuyi+hK8bF6MtB2kaUZqxJE0QRbSWapFdWZrUaJ03KaSXQxYzTEVF0Z6bD0KbwNWq13o2afu7f2PMcQ04hW6ZmcsPXtzv/AC00NYR9iGO8CDDSvTRHHPux9zr9eOsPMZFeJkkaZVz3I7FzBou00pAtsFkNnFUBbZBZdBs4qguWZV0DKug2aVjJ2QWQ2aVj5E8q6BZDZxQh4i0ioq5IVZ0nS86PuV1/G/cso+dErq+L4kCQ+QhgRh4WCGtEwSKiOorkyNgmkm3ZDWrYuQ07MAXMObEHUGhfQL7C5BYDtYJd5vobbmfBxtSv1NByvroYCGQSEBCpiKuGWenCE3/Er2Asipz8unKf8qM2KrVKKabhB9L3ZlxGPx+NeWVWSj0jojVgeCRqrtK02/Q3MU3VFDiNXD1M91J20zK6MuKxdavXdSq7t8krI7GK4Xh1TyR7k+TOWsNVlmp9nJyj0VzSItRdNSRVCplnfmX0sLUg7V/o6b5t2NVLB4OpGUKc1Kdt7ktVooVO0pRkWXMHD5uMqlKW8WbjnWjGRHcBhcQIBjENAQl4hpkZeIcWVBfvGmT1Mj8RpbLBnx7thvW+hy6blFa73Ori7PDu6ucqop27sJN+xpGrA5ZY6Db2PQpnlMNTxEJqt2c2072sejwlWdeF3SnGS3TQ0fG6M7Eni40VeUM8eafMpjTqvanJ/AJYWvNW7Go/+lmmW/CYnA1Y3eFin6GmnOKqXS05I49PB4intTqJfys6NOFTLG8ZXt0LJpLdtsKkXOTtoWxqRzqyMUIVPuy/AtpxmpeGX4HRluc49EUVJLMJqXRlU7qS0YqRa5klMzNvoySb6P8AAy08P8q1/nVVrnb9DkqNRbwkvgdj5URk+LyaT2XIshHuR05HLPLVbwnThttBGep3ckHvBP4CeFoT/dr8DHNvTnYXC4nGSy4alOo+bS0/E3VOB8Toxi5QtmdklLU9NwrHYejhY0XTVJxVrpaMvr47D3UnNNraxvrXrNteCqKvSm4TzKS0Yo16kNW3c9Jjp4fFS1oxsne/MzKlQj4aMb+xnlFm65+E4hLtIxq1JU6bdnLodzAcMnwjGznXbrRrWcakXa8TmYWhh8fx2lh8XmjRlp3dNT2HFIrDYahSw8b0oLKrO9jn+n6VdaQqV6eAlKVJurO3XRHn+I0Fi71VL6Tmb6c+zjKc+miZidNpNwy/jqcMcrbt3n5Y8d5unPH0aWFVPB4Z53BX2jFO25iwtfFU66qqipTi76WZUuE1q9WF01GUbuSZ2eH4V4Khkjpd3d1uYymu66Y6kunahFTUJzhaUlquhmjGnKc1JpPkbJSbgnFKzW5ycRXyzaWltyfpJHn/ADnLbPjOHt1c0Z3v6nGxvCMfh6rryqRnTltC+tjtTpVsTUjRjPs+d+ZfiMPOrThQz5neycjnN4TbplJjPXjqcqlDEZ5qUVHZWL5xqYypepUypvWXobuK4eOHUqVbXo+jODiJ1HRtDMnHZpnfH/pnX1HEqUcRKOZKzsky2lXlCCjKCcVroWwwdPGqOKrad1RaZhqxSx3YYS84NpXXI9GN30xl66FHEYJy79GLbZ6HhWHw9ezhRjFex5dcGxTd4JLpmZ1OH1anDpqVTGRag+9TS1O2NjGUqfytxsaMo4DDJKb1m1+hz8NiKtGjGnGMbJdTnTxMsbxWpiKjvmk2bVONtzXTOrpoWPrL90n8RvH1edJ/iZ1NX3ByT5k6NVc+Iz505fiefxlWVTF1J3esmddv1OMqNTEV8kFeTYXR08TWp+GrJezLqWOrUajnGScnu2txPhuJj9i/syDw1aO9KS+BncO3Xw3yiqU5J1MPRqfCx1v/AKzbpuMcMoyto0zx+SS1kre6FTc6ku5C66sz/Hje2uVezwnyjxVWou0WaHNJHQhi8LGTqLCVLve7PGYSvUw8k5Wt6HpuHY7C1af01aMPRk/ixq87HRwXFKVfFdjGgqcUruUnsjjYv5Q18XxRU8FNww1F3creMzfKCvRpYZ1cNN3qPKmtNOZzuDcRlgKUkoRlnd3clwkx6hjlvLt0sfxlYrSpSpRkvtLcwT4xicFklhKzhrrZk+I4vD4ynGUaKjVvrY5GJSi4oYYzXa53/DxGKq4pJVpZrScvi9zZh+KyoxjGVJSSOYp20sWRnB76G7JemZa7i4xh5RV6Moy9Gaf8dpSpZeyl73PPwyPmWOyWktDnfzxb5Vsq4mFWbaiV3T2iZaeIp0209X6GmniKV1v+BrjpNmoX+w/wJRoTnoofidTAxo1bXNtfCRglKES8anNx1wqoqTq1HCEFq2zn0XTrVpRhG8VtLqbPlHj21DBUnaKV5+r6HKoSqUkstkXj0kydyGDqPA4qNOneU4JRS56kuA8M7CE3iqTjUvo30MlDjFfD0JSajJxaSR1qeMqV4JqMdThnyk07Y6t26ElhopXqpe8jDj8fg8Eo5qkpZvuO5ixeDqVU5upb0sefx94VVBu9jOH5TL2tZ/pcZ070+M4aXglNe5XLiTn4Kn5nnol0Umt7Hb+LGOf8uVdmOJnN61X+JdB596jODFyi7pmyhjK0dptEv5/4sz/136FBPVTf4GpUnbx/kcKHEa/3k/gE8bXkvE4+xxv55V0mcdPGRlGLtK/wON2UqtXezLqVSrUlZylL3LnDIs2WMbatnTHDLFnLOVj+VMHGWCjv9BE5j4dLs1PtFqr2L+J8Rlja0Yp2hBZU3u0iM8VOMVFWat0O2MskcbZaxvCtcxfN2uZpVWUnsJy9jW6xqM3YPqShSUfEky7V8hNNfZLs4rITpRXlL4F7xSyZY90x5vQWYzqUaJ4us20prK1axTKU5O7kiDaAskEs0/vokpy5yK0szSim2+SHOLhJxkmmuTKJ5395D7R9UU6CeiCLHLcg5ELLqwsupUNyYnJhZdRW9QaPMNMjb1DK+oTQqO8dCqz6FuViyspoqd1K9jZhoOvUUE1H1bMlpIac09CDrLh1Vq8Z05f9RZQwFeNRScU0ujOQq1VbSZJYvER2nIzY3MtXb1V+w4fLtJKN5q6b5Jf+55jG1IVMZVnCV1KV0yM8ZXqQcJyuvUz872M44a7dcv2tmmyhUUE8zDEzU4Jp31Mqm1yJuTlSTtbvG9OO9q1uySIoauAwFqGoUwEGoDuINQ1AAEADALhcAALhcAW4xDAnQ81FVTxFtB/SfApn4kVDAAAAACKAACgABEDAQFQwEAHpKUctOMeiJiGcmgMARFMGk1ZgAFdCvhsFmjicH84V7pqbi1+AVPlFSpXjhcBGmv4pyka8G1GveUU1ZqzR57iNGNHFzgtFe69jpjWMltfjmLqu94R9ooWFqYvGupKdao4U1dpM5zNfC+JV+GYl1aOVqSyyhJXjJdGjSR7DhnDcPiMAlKCqXXeucTi3CJ8KqqvhnJ0W/jF9C6l8qFQeajgqdKT+5NqP4EMT8qqmJpyp1cLTlGSs1c1dWJ3vbnUqyeOVRaZ9/c6tm+Rxfn9GMk4YKkmtryk/7k58axMvCqcfaJyuO25lHZyMTSj4pJe7PP1OI4qpvWkvbQzTqzl4pN+7HA5PRzxeGh4q0fgVf4nhb2zyfwPPNgmXhE5vXQSqRUou6ZLszBwfExaUaiupLrzOtmpfdl+JzvToo7NGjCcPq4ylVqUFGXZuzV9X7CvR6S/E28ErSwFepKlF4ihU1qQj5lN9bc17GsJL6l25rpZZNSVmt0x5T0PEaGDx8HXw9WPapax2k/dM4mWj9+S+AvVSXaiS0Em1yRfJUf8AvH+BHLS/738hyXSVKs4td1M3UcalvT/BmFRp/wDer8C2M6EfFiKa92amTNxdmhxGkrXhJHToY+hO3iXwPKPH4Gl48ZS+Dv8AoL/6m4bh3pOpU/lj/udZltzuL3HdnG6M8opS1PJz/wC0ChTgo0cFOT6znY5tf5eY2pJuGHoRXqm/7moxqvoMMvVE1FHB+TnFZ8VwjqVVFVFuo6I7STG9llnqU4GecNS+SkZqqmno2SkNRLEtDLmrLr+BONWsv/8ADO29M2I4dTrVnOcE2+oLhlL7i/A305Tlul+BZma+yOjuOcuG0vuL8CX+HUvuL8DdKraLeRtpbHP4dxqljJOnUpujVX2G7mbIs22UqcaccuVW9iNSEHvGP4Gh1INf+xxMViMZiazjhpU8PTi7ZpvvS+BjbWllbCU5y8C/AzywNO7vFJE408ZGSlPGU6ltbJWK6dDEzk3WqR+ErnO3vx0k1jvbPiaeFwdTtEksuqfNsz1OLVcRNQXl3St6nTlwzCzqdpVh2kusm3+RpoYXD028tCmr+hzy/Pk1hnJ/btysZXhGlkXN6u3Jafrcpo5ZRbTg11Z36lKlv2UL9bIxVKFKUlenH4Iz/BdetZfrLfHU4dGnOklkSaVm1zNrpRfI5mAqRpdxJJcvY6NGvGaV930NY4ydVyyt3uHOCccqaSZmqYOKvUlK6WtrGtuEk7WdiME9VbQxlJvSY5WeIUaVBJShFX9TPjWozpSpx72bS1tDVKooxV47u2hyOI4iLp2z+GWz5mcsprTWO7d1PFQo16l8RlutvVnnsRhqc601Tp5FfTU6eDr05YmUKrtUnF5G9ttzPGnTnh8SnNOon3Wn05nKct7jVumL5pCeClGV88HrBO2ePp/sVUqVRSth6KpxfJLU04ah22Hq1HOTqwayxvp7mZ9tTqK05U5wdtDtOXkNxsq06uEgvnCs3vZ3a9zDPgNOs51VinRk9csldaka9KpXnKbqNylrqToYetNpVqlopcnuamOcWZ6YP8CxaquFOdKa+zJSsmbYfJ3iOVXoxftNG7DUacpONSo0n6m35nXw6z4DHL+nN6M9GO/rnll24j4DxGP/ANtL4TX+5TU4TxGD1w1W34nooccxNDTGYOWmmansaVxfCV492Uk+jjY1uMbrx1TB4uMXejVWn3TNwalOONn2kXG0XurHr6+PoarPyOVUdKtLPBO75i2Ve0JaML3IuBHU56aSqUYVI2aRjlwus3ak45fXQ1a9WjXSrNQSyxfqxvS62z4ThFKNniJZ30Wx040cNQjdUoK3oZnVfJJexCVSU1ZvQsy2llee49i3icdlXhhokiiMZRillZ1K3C6Mqjqd6977lseHUZLxTTNc4TGuSpWtdNGbFSvUj7Hf/wAHpzelWa+Bjx/B+zqxy1bq3NEmc2txumuhhofNaSlCL7qeqCWBw0t6UfgWRrxVOMbPupIXaoyjPLhmHeykvZmTEcLaTyVJWOoqseo89N/aG6acSFGFJWS16ssp0p1pKNODk/Q7MaODnrUySfqbKDoU1alkivSxra70xYbhuJjFS7SNOXRK5urdtRpKeJxcpRjrlSsmXqorbnG47i2qDinvoWWsODXqvFY6dV/ak2WKdnqZ8Om25bWLMTVhTa7JN6at9TZOmmUoPA1b73jb8TuYa0IKUdVY8q6+ai1ax2avEaWAw9HsanbylBOSemV9Dh+mFrthnI7TrRlCyPK8T+k4hUUetka/8fUqaUaCzt66mbCt4ji0G14p3Y/PC43dP0zlmoFwzExSbh+DB4WtDxU5fgemqLvELI1yrnHmJRknqmhNqnHNN2R6aVKMlrFP4GHF8Pp1IO0F+BZl/o5mEqVK87UaV11k7I7mCwbeldQvyscKNPE4epkhCfpZHe4ZSxtSKdZdnH13ZMt73G8eOu18qEaFVaWj1Ob8oMZCNGNKi9Z726Ha/wAPpWcq06kktbObPGcTqqtjqmRWinlivQ3LtyZcrvH1L5rvpci3EU1TxdKna2WKv+BJUJ4itGnS8TLs0rbimEY5maZ8IxcdssvZlLwuJpeKlL4E3FCg77Fyi7FSnNaNNe5a55Keeei6k7XcSjSjPxQi/gN4Ki34LezM64lGOlOnm9WXYfHqdRKtDKnzT2GqbhPh1J+FyXxJw4SpSS77b5HapUIwfeFi68cBhJ4q67RvJSX8XN/D/YltkWatcfGdnwu+HoWeJ2qVL3yfwr1OU8zd22Sbc5OUndvW7A1jNM5XfiFn1HONqad9RjqeWkaZKMJSnZfE0UsP208sUX4PDv5v2j0zvf0OnhMK+zdSMc19Foc8v006Y4bcxcOUnlvKL9rhLgWLy5qbhNe9md9UlBRzXi/xQ+xnUl9HOLl6HH+Wuv8AHHlKuAxdHx0JpdbGd5k9VY9xGhVhG1RO76FNenGTtUoxkrc0m2an7/7Gb+X+PGXY8z6Hpa+EwP28Ok/4bo51bB4R+W6kfd3Os/SVzv52OXn9B5/Q2fMYJOTq91ehRVqRtkhFKPtqb3L4zqxTmHnRELFZSzoMyI2HYCWZdQzJ89COUnFJUV7sCN49R3XUrS1Y7BU7hchYLATuFyuwWAsuFyu3qFn1AsEQ16j73UCQXRHXqK7AnoGhC7Hd9AbS0Ajd9B5n0BtbScYzbb5FTXeBXbtYTlYBjI5guBKwWI5kGZA2lYVhZkGZdQHYdhZl1C66gOwrDv6iuQFgsFwuUelbpr94mLtIcrsqUVckkcmjdZ8ofiHbT+7FCsDQD7Wp6ITq1fvfkJCYEo1KiknnZrrYSni0m4pya7rMRuwc26ducHdA9cyXCVJzzN05R3TMU8EoNrOmel4rxCFXCqnCmoz+07annpttmpaypnRShZO9jM97czYt9S+WDoUMRCd3UhLva6WNbNOVJOLs1Z+pE9jWwuE4xhHHKoYmK7klz9Dyc8PUhKUZRacXZl2zZq6VXYmWqjPoNUJsbFNhGlYaXNkatHJG97llNL+HVXF+zuenWWUU03qeQwsstX3PU4KdOeEg5J3Ss2mcs52643pdlXUz4yg50nOlNxqw1i1oy99m9pSXugyp7VIv8jMlh1Xn/wDGOIR7ssTUlblJ3/UT4tiusH/+uP8AsR4ph3QxctFllqrO5jex29cmqXEsTL7aXskVPGV3+8l+IfNKzpKooNwfNGd6DUN1bLEVHvOT+JW5ye7IgXRtK4XIgEO47kRoo9b8iMZ2eJ7JvRu34n0CN+h8m4BWdLHxadtUz63ThKUIyutVcY34ufclJ36Ges7PY2OnLqUVKLb8X5Gq5xjciUZPqy75snvN/gWQwsfvSMOmxQbaLncnToxitGyfZxCKLnn+PYNUX87p08yveai8sk+qfJnpuzj0KcZho18LUp23WgHlMF8qYUoqFSoq0Vymsk1/Z/kdSnxzh2It9NCnJ8qit+ex884lRdLFVI2tZswOcovSTRm4ytzJ9ZVSlVjem6c11jZhliv3cf8AynydYmrF3U2mXw4tj6a7mMrRXpUZnhF5Pp7lb7EV8BKvyyRPmv8AjvE//wA2v8ZsX+O8S/8AzK3/AJmS4LyfS5Vm/wB3F/Er7RPelH/zHzZ8b4k//va//nZVLiuOn4sXXfvUZP46c4+pU8j8VOy/mLXjcJRblUxNKn6Sqo+RTxVafjqSl7sh2knzJ/F/9OcfVJ/KDg+Glf55Tv8Awtyv+Bnq/LjhdO+RVqj/AIY2/U+ZZmK4n4z1m5be6xHy9jd9hgvjOf8AZHncb8osVipyk1Tjfotjj3Ebn5Yz4cq3rjGNUsyxEk7W00PS4Gm6+Co1ZV+9KKb7h4o9pwanOfCaElJWy9fUz+vU6awu/WupBdpJUqqhBK1nF6ohOjBUdKqdS/K9rFnZVWm8y/EhlrrT+5wjelXZWTfb07L3/wBjE+IUoys5addzo5a0k043T0PIcRwtTA4yVNppbx9jth36xldPUUakKrTp1KcvZ6nXw+dRWq/E+dwxE48zfhuO4vD2y1G10eq/M3xsZ3K98pStuvxKsTmcN0zzWH+VklZVqEZesXb/AHN0flDgK8bSlOm/4oXX5F7TS2UZ32IZZfdJRxOGq+XiaL93b9SxU3JXjlkvRmLtvpnlfoV89jW6cl+7T+JW4f8AD/Mm2lHPYsix5UvsSJLKvsszVK4rk7w6MV6fRkFctRxZP6P1Bdn6kWJU5aoqxyzST9C6PZ33ZGt2X2pW9yfWtudJCsW1KuGjvWgvijNPHYSH72/sjbCVgsZanE6K8EZS99DNPistcsYr8zXGpuOlYDiT4jVkvG/hoZ5YipLeTfuzUwrPN6WMujCdprvJP3OfwSE6sKkr6XtqdR0Jen4mb1dNTtkdKmtoR/APm1F700aXQkCoT6E2umZ4DDSpybp6+jIR4fQno81vc3dlLIxQpTT2Jyq6jn1OE0U1lnJE8HhlhcZGs3mUXtY3TpyvsVOnK+xZlUuMa54uMuTQo14epn7OQ1CRNppsjXp/eLIzpS+3H8TD2bDIxs4uvSVN7OL+Jqilb0OAoyRJOa2bReScWzjGL7DBzs9bHiaKc68eetz09WLqxy1FmXR6mNYOlGeaNNJ+hqZaOLBi3fHSl0h/Y3fJ6GfE1Jv7MS3G4GjKs5Ri1mitmZZVp8Kw8nh3aU2ldpMS7mjKfXflHUWU8v8A49jHvOL/AOlF9P5Q1l46dN/ihwrPJ3p0oSWsU/gYcRgack/o1+BVS+UNGWlSjJeqdzTDi+BqbzlD+aP+xONi7cCthewqOLVuj6mnB8Jr4tpqLhD7zPQUq/D6rT7ai/5nb9To05U5LuSjJfwu5rdTpghw+vOEYTxU2oq2kUjg8eqx+cwwkJuVPDq1295PVv8A+dD1GOxKwmFqVOaWh4SpUlUqSnJ3cndsTurvUL2D3AEaQ+QT2SAsow7XE0odZIbHXlPssPToWVoxWvqbOHzlVoxlQlUWXdZG0Z6dB4rH06K/eTUfge/eDpU6MaUIKMIqySWx5stadt6unnaUcTU8VOM1/C7k3go6TdKUGvgbcXXwOFu6uIpxa5Xu/wADz/FflFGdJ0MLVqZHpJ9V09DnMLfG+ZYzinZZ4UZKSh4pPVL0RZhqzq4GniKkVBtXu9Ecbh9CXEaylUtDDU3quT9CPygpYqFSLlVhKi/BGk3liuh1/jnjH8l9acRi8LOdliI3/EmsIml4Wnrc80lbfc9FRrRjwaElK85dxenU6XGYzpnHK5XtgxtRTk1DSEdEcxu8rmvEO0WjPojePjOfqAEmJm2CQxE5VEoxUY2fMCLJLyY+7KnJkoyvTS6A+lHdjFzGQNiFJj1AQDsxWZQAFmFmAAGvQAGIQAMYgIGADtYB0/GVz8RZDcrl4iiQABAmFhsRQrBYYAKwWGACsKxIAFYViQAd5MkpJblaYmzmq9VIg5xaMjrZFsycajl9mw0u11wIjIGXYSeWslyehQOLs0+gGnGU76nMqxszs1bVKSl1RzK8dyoxs00pqdJRkr2M8kSou07dSjqYOhW0lCSS632MnFa0KmIahZteKS5spnUqQTipNIzu9xC9ncLkQKh3IVlemyQPVWAwweWaZ3OHYhKjKMnazucOStJmvBSvOUL+JFqY121WjLaSfxGp+pwp4etGbtF/AlGOLhtKS+JnTW3VxajUo2mk1+hzaNGnTrpzgqkOjJxlipK02mudwvrqVHepdjWor5olCSXlPVfC5zcbhIYneMYVFzUbfiUUa0qTVjdPHwqw+lg5TS0ktH8epNrZtwKuEq0ZWlH8CHYzf2To1ZZpZmQua2zpiWHqdCawsnzRquFybpqKFhOsiFajGnG6NVyvEK9NllLFeAnkxUH6n2ThVXt+GYepveCPitOWWafRnfwnFsZTppUcVUhFbJS0LvVX3HT6qyqR88h8o+Kw/wDu5P3SZbH5WcTjvKnL3gXlGeFe7SLIo8ND5Y4yPjo0pe10aqfy2a8zBr4T/wDYbi8a9pHYZ5Wn8uMI/Mw1WPs0zTD5ZcLl4nVh7xCca9CBxofKnhE//ucvvFo0Q47wup4cbR+Mgarw3yuwUqfGaqpwbUln06Hl5qzPonypxGGnUw2KoVqdSWsHllfQ8vjMNhsReeXJL0M7JHn7Dp0p1akadKLnOTsklds01sHKN8rujv8AyS/w/C4uNfFZu2StF/ZXqLWpNuNLgHFYxzPAYi39NmGrh6tKTjUpyg1ykrH2inKFWCnCSlF7NMqxeCw+Lg4YmjCrH+JXM8jT4u1YR7njXyLg1Krw2Vpb9lJ/ozxeIw9bDVZU61OUJrRqSsbllZ0qALMMr6MqACSpze0WSWHqv7IVWBojg6j30JSweWDblsTcNVkPY8DrtcJorpdfmzx/M9RwOV+GxXSTOf69xvB1u3eV7FbreiIXEzlMW9re1X3Ucr5RUFWwsa6j3qbs/ZnRTFiaSr4SrS+9FmsZqpl3HirCasTas2uZFnociC7CwWAkqklsyyGLrQ8NSS9mUsRDboQ4xj4eHE1f/My5fKHiEf31/eKZyriuNRd12F8pMet5wf8A+uP+xL/6kx3Wn/8Axr/Y4o9ScYcq7D+UeNfOn/8Axr/Yg+PYyX2oL2px/wBjlai1HGHKujLjGMl+9t7JFcuJ4uX7+a9mYkMcYcq0SxuIl4q03/1MrdWT3bZUBdQ2s7R8hZ2yO5JIBasTJWCwEBFmXQIwu0gmnpOFYZU8BTbbTl3noa+yX3/yKKVSUKMIJ6JWJOtLqee7tdp4sdJf94gVLpURV20iSrPmkTVaW9m8r78fxIqnK/jX4klPTZCU/QilKnP7y/Eh2U+v5ljqehDtV91APsqpJU6hFVV90mql/sjtDyVOgZZ9B5vQeb0YEbT6B3uhPMvUWdeoFcnLoVty6FzmurI5lfdhVdScm1pyOTxqV6EFb7R2akknucXj0k1SSfU3h6zl444AB6HnA8zEAElOS5k1XnHaTKgCtPz2s45XUk49G9BLEdYr8EZxk0baPnEXvCI1Wp/92vzMwDS7a1WoveH6llLFU6VSM4QtKOzMKJE0u3Tp8VnSqxq05OFSLupLdEq/HMVX86tWq+k6jscpIbJxi8q0zxkpbRiimVSdRpN39CBq4dS7XHUYvbMmy6kTdr1eCwnzbh9Oilra8vVmXGYKVWjOna91o/U6yqRkX4eNOU1maXqzz6u9ukunnuBfJHE4+sp4r6GhHfqyXGYUKWKlQwsctCj3Ir9We6xuIp8O4TUqxa7sdLc2fNsVWzXk3q9WLblWvznVrn4i+vRMzstry0UfiUHeOWV7MTARpAtyRFDBA0CVoIOTD7EfYCNxkUSQA90SRB7kgGArgRTALiAYAAAAgAAAQQ07A5NiGUKMmmKT1JJbkHuEWKUVHqyLlroFgsFK92PUT3GgDUNRgQLX0DUYAL4B8BgAguMAOrSqpwV3qNzuu6mzLhZ96z5m1GaqrJKTu2WRjK+5MAqSAQEDAQAdDDSz4e3RmTEx1ZPC1lTclLZhUnGpfK72IVzqiK9nc0VY2ZnZpF9RZoqXUoki+i81JroVzQFQhsCoQAAVjrq1Rk8LPJWg/UeKWqZRF2aN/GPK7jeoVSMJxlCMuqHKcXyOemyi+6yia1uaqMI1JZUtyWNwXzenGea6fLma431LYwp2HnYhEBdsAAAGAAMVRXptegD5Ac7mbcLUSTTdjHNWm16klqaqSunnXUVznqL6k1nX22TTW23MLMZlKS+1clnZNJtc5CzFedhnKbTzCzCWpdSwdes7Uo5n0RN6VVGbjOL6M2zk7FVThmOpq8sNUt7E4qSppTTUlo0yb2I5r3uQjLJK8XYJaMqb1A7OA4xicLFwpVpQT5cjb/j/ABeOtOvSqR/iSuebUyWf1Jprb0P/ANT8Si7VVQ/A4/FMbU4niO1rW0VklyRlcyFypRkiuSJJRXIjcYRO6DMQAKsUhVdab9hIctYMg5dtT0XA5xWBackmpPmece7LqU2obmspuM43T1uaLfiX4geVVSf3pfiWKtVW1SX4meLW3qFuXQ3PKRxVZbVZr4lkeIYqO1eRdIy8So9jjq0NrSZHD4dVqd76hi6s61Z1Kks0nzJ4CVlNGr4zPUJ4ScdtSp05x3izpZgdnyJMl05duqFlOjKnCXJEHh4PkXkaYcp0sDwTE4pKcl2dN85cyFKhGnUjNa2d7M9FQ4pGVNZ4d5dCXJZioofJ7CQX0kpzfvY0rgmAt5P5kXxehF2nGpH4ElxjCP7Ul8DG61qK6vydwU13M8H6O5zMV8m69NOWHmqq6bM7S4rhH+9t7omuJYR/v4onLKHGPFVaFSjNwqwcZLk0Qyns8c8DicO3Wakls1ueYeFvJ5X3eVzpMts3Fiyjymz5n1ZNYOPNsvJNMWULHQjhKS5XLFQpr7KJyXTmqLe0WyxUKj2jY6SUVsiTtYzyNONUTpyyslQWatBeqHitcRIngY5sVD3N/E+u3maQZ/QVhbnF0SUkTiVJFsQsXfZEgvoK5hoSIDbIliJJalsUVwLYlRJImRQyAABMBMUIpsGSgrEVXXir7HB42/pKa9Gd6u9Tz3GXfEQXSJ0/P1nPxzh2a5Dh4kdOnCEorMkdrdOMm3LA6rwtKX2SDwFN7NonKLxrmWCx0Hw7pIj/AIfPlJDlDjWEDY8BVXQFgKz2Q5Q1WSxbQw1Wu7U439TdR4ZaV6stOiOjCEYRUYJJLkS5/wCLMWGjwqKV6s7vojR/h+HtbK/e5pjFydlqWqEaazVJfA58rW9SPPVaE6U5RkmktnyZVkuzv1/2rutWp9B08NRpbQV+rNc9JxcnDYCrWatHLHqzoYHDRoY6cou6hFK76s1udlpoUUKiUJS5zk2YuVrUxbXVktnYspY2UJWm7rqc+VZtaKxnqVJXTb5kkarTxzic5QjQhNpN3aucRVqlSaTldCxdXta0pfArp6RlL4HWRzt+HUlmm2QARtkAAXAFuMQwB7MX2Y+wPYPsr2AihoSGgB7kiPMkAAAiBgAgpgIYQAABQIYmVAMQwGuZX9omtmQ+0BIYgAT3AOYBDQCGFAwEAwACAAAAtpyytHShLNFM5a0NuFneFugpGpMZBMdzDSQCABgIAGQoXjiWuUiQ4u0kwCtEyyWpurK6MVQsQ8PK1S3JkqsbMovlkmaqneipLmgMrESkiJUAhiCqsSr079DIbqqvTZh5moxW2jVfZJdBusyXDpQdOUZJPXmX1IUm/D+BFX8KxNLtPpNHyFi8V285Tl4doo5uLpvD1Iyg7wlqmKpXc4Rb0SWxvfWmWliFCWammM5tkAAADEMAGhAFYsQrVmFMni130yqBr4wvRJEESQVIdgHyIFYLDABrQ04bEzoTUouxmGtCWbWXT1WC+UTikqiuYeMV6WJxrrUrJTirpdTiqViyFS9RXfoYmGr03btKaKWjRNFEtzTKIDEAAAwAEAAMAAgZL7LIjWwVy5+NkoN2FV8yXuKLa2OjmuRJMozy6j7SQ0u19wuUdq+g1V9CaNpVdkyWEdqzXVFTqZlaw6Ly1ov1L8PrewGxGGiuO4gAkpWLIS6FI72IrUql1aSUl6hkw8t4NezM6mS7RE0Leyw/Sf4klKnT8FNX6vVlHaEXNgW1Jym+8yNyu7Y0UTuO5AYErhciMKlckiCJIg5eIf00/ceHlKM80XZkKrvUm/UdLmdPjDYsTW++w+c1vvFFxmdLtesXWXMksZWXMzDv6jUXbV8/r9V+AfP63p+BluFxqG61fP63p+AfP6vRfgZbhcmobrYuIVVyRJcTrL7MTDcLjjDdb1xWt9yJL/Fq33InOuO44w3XQ/xar9yIf4rVf7uJz7iuOMN10P8AFKn3Ij/xWr9yJz7hccYu63S4jUnvCJy8fVdavmatpYvuY8Q71WXGSVnK9I0/Gjpw0SObR1qI6cVoXJnFK41IQGG08w1IgMKszDhOzK7gQbY5asbPR+glh0ndyk/S5np1HFl6rXM9quzZY2irIrlHN4mRdUi5tgTulsGa5BEkQKq7U5dXoQVoxSXIjiq0abgpbbmeWMWuWJrVpvS9vQzYmeWm23qReJk1yRjxFRy0buamKXJVJk592lFddStLNNInWf0jXJaHVzQuFwEA7gK4ASQaLdkUS06AD8LE9l7Ca0Y3sBEaENAHMkRW5MKBDAgQABQDEADAQyAEwBlAAJXBqwDXhZD7RL7LI8whjEMKXNgLmMIAAApjIjuAwARAwAALGi3DTyzXRlbVhJ2ZUdNDTK6cs0UyZhpILiuBFMBAA7gIlTcVOObw8wKKledOpKnNbFMq0XzHxKaWNqSWsdLWd+Rkk4vmb0zte5p80asPJTw/8rsclo28OqWc4PnqLCVfMqZdMqZFIAEAPVGCStI3mKqrTZYzUqEnGTs7FzqS6memnKaUd2afmeI52XxLQVKva0Mkt1qmZG9EjV80qrW6K54eouX4DaaX4Z/R2LCmheNk9C9ma1CEMQUDEADAAAz4taRZnRqxOtMyo1GV0XoWIqhsWoCQ+QgIGFwuJhUgEgCHcalZpkWxXCt0tUmUyJ0pZqK/AjJGVViGwAQwAAAAAYCGADTECIrn1/Ol7kYJtaE8T50iNN2udPjmVhE2xMCIIAsUIlF2aZEaA6ad0mBCi81KL9CZzbAAAAIYAAhgADAAGAARTGJDAYCGFGhL7LI2HN2pyfoQcmT1fuXUY/RuVrpFDehooycaTj1OlYLtYepLPEoVGb5FqoyfQESzR6hnh94Fh5PmhrCP7yJ0vYzw+8GeP3iXzO/2/wAh/Mf+J+Q3DVQzw+8gTT5oJ4J/fX4DWCnbSSHR2L+qC/qhPCVeVn8SPzesvsv4DoTuuqDN6opcakd4yXwI5mBouvvIWZfeRRm9EVp6l0jU5L7yDOvvIzu19iMtENG2vOvvIyVneoyK1CXiLIlq3Dr6RHSjsc7DeYjox2M5LiYwAw2BgADGCGQFhoESQAkSSEiSMqaJoiht5YuT5K5BzMfUzYhrlHQz3Izm5VJSfNiud5OmLe0nLQom7yZZJ6FDdzUZq3D+Nyf2Vcg9XcnB5aL6y0KwAAAoAAQDQxIZAS8ImD2HIoiMQyAW5IjzJAAAAUAwBgIAABgIAGJjE9wJRauEny3IgA14SK3JfZILcIlryC+oAAkMSGAAABQAAAwALgMBABoZC+pYtUVz32CNOFlo4mlMw0pZaiZtTM1qJAIaT6MypgCjL7rJdnLpYCJGprBlmS28kviJ5FvOIHKraXuUGrF27SWXVFnCOH/4hjFTcrQWsn6HSMa3WVwnJpQTfsOUKuHlGUtGexq4CnQp5KMEkjz3Gqbg4Nozy3dHiiGIzxTeg86ZkpzSWVhL0Lo215kLMjHeS5sWeX3mNG226MuI8ZDPLqyLbe7uWRLU6LtUi+jO+0mrnnonZhiL04+xnJrHxbKKK3ATrN7RuRbqvZEVGVNEGScKj3aRQ59nUcJ/AqLBBcAoAAAYAAFddXpsxG+esGYeZYzVlLYuRRS5l6KJD5CDkQAhiAaGIGAmFwYgNOFldSj8ScjNQllqro9DVMzWoqYiTIgAAAAAAADEADAQwMOK85lUS3Fecypbm2PpgAFCAAAQAARtwjvTa6MvMuDeskajF9bgAAMqAAAoAAAYAADAA5gMYhgAxDChCru2Hm/QZDFu2GkIjlsmp5dCvmKT1OjC9VSSq+pmuFxpNtiqepNVH1MOZjU2TTXJvVV9R9qzEqjJqbZNLtp7UkqxnTBMaNtarIarIyqRJSJo21qpFilQpVd1Z9UZsxZTquJNf4u2fE4WVDXeL5mRHVr1+1oum1a/Mw/N/wCL8jWN/wBZv/xUxT2NKw9/tfkRnh2l4i7NM8BS8TLlSa5ooe7Ky0YRd86CMGD8RvRnJrExgNGGwMQyBoaESQDQ0JEkRTRJCQ0QSRRjp5MNLq9C9HN4vWyuEF7suM3TyMIyCqJ76Ek09tTs5IzfdKiypyRBatFiVN7JESdovmLKvvIKiInk9ULJLoURAlll0YrMAQAgIB7DkJ7BLcBDEhgHMZHmSAEMACgBBcAAAAAAAAGAnuEMBAFP7JFEn4SKCGMQBQMiMIYCGADEMKGIGAAAABohKyFN3Qo6SaJSWgRFPRM3U6zcVaETBF8i+lNpWJVjX2tT+FfAM9V/b/IpzsM8upnSru+95yItdZP8SrM+chZ11Lo2ttEsjCKg52ukr6GXOupOGKdPwu/owbZMRJSvJKyfI7PAcO1h5V6LzVdmlyRxcTLNJu1rvkXYStVoJTo1JQkuaZr4kr0c+JVKd1Ug7nF4xi1iYQ0s0yVTjuMlG1XJU9ZRVzBicU8QtYRj/KiSJazMvw0oqTzK69ShllGEqkssFeTNJGpqi/sDjhYz8NOTNlDBToxUpQvLqy1zmt0jntvTAuH33VviV4vBxo0c6d3c6LqPoZ8a82Gl+Ilu0s6clHXwrXYQdtbHIW51cFrh17msjFfcLhYMphomzBj1apGXob8pj4hG0YsuPrOSh1GrDVYoUnsXSw80rrVehtE1WRLto9TK4yW6I6jRts7WPUO1j1MYiaNtbqxtujM3qQJIuk2nT8RoRnpeYi+wqpXHfQrswsQWCIaiuwLAIZmPOBJiFmTAAeiutzbCSnTjJc0YnsPC18jdOW3IWLGqRAlmTIsyoAAAAAAAYhgIBiAx4vzShbl+L8xexRHc3PGPqQABQhDEEAAAF2Fdqq9Tcc6m8tSL9ToGMm4YABloAAAMAAAGIYAMQAMYhgAxAFMpxrtQt1ZcZse+5BeonqVg5kHuya8QOKlLu3OrmrC5ZOhOCTkrXIZW1s2VBcLisCAsTSJZmVDuQWKZJVCm47k0u2hVCSmZrhmY0u2tTJKRkUySmyaNtOZAmjPnGpsml21KSG7NGZTZNTbJpdpTSUWzAbKj+jl7GM1izWvBrVm5bGLBLRm1GcmsfDABoy0CQhogYxIkgGiSEhkU0SQkNEDRwuIT7XFTd9FodupLJSlLojz8oycm2nqb/P3bOXiuwbE7NchWOznpFtvcIeIGOHMBiGIigAAB3fUeeXUiADbuIAKBhIOaBgIYhkBbUkRACVgIhdgMAuwuACHf0DQKQD0CyCAXMkJoBAMQDeyIok9kRQDAA5AIYhgAAADAACgAYggAYgLm+9cm3dGe7uSvJ6BBezJRm1sCpt7k1TsAs839oLy6smoDUdSLpD8Q+BZlQZbMCvUFBl2XUWWyYVmqrYVOpk32Cq7yRHJJq+V26mmVjtPWOpW1uXYdU8ks9RRfQrqZLd2Tb9iCs6HB5dhi1UnG8bbnPO1geIUI4aFHF0M0VtODtJCrHanjqE4apGOq6UtmjNOOCra0MXlf3aisZqlOpTek4TXWMjOlaJqK2ZmxNnRmvQplWlHcrnWvFomjbItzo4GaVNp9Tncy2jUyXN2bSXTrZ0J1EYO39SLxBji1yb3VRlxs81Ne5nddkJ1HJWNTFm1A2qr3UYi/DRzzu9UuRaRphTnV2jp1ZasJH7b/AAJZqlvQXaS5mGklh6S+wviJ0Kf3ECqjzgQdCn9xGHFQUKuisjpXuYccu/F+hZUsUUvNibchipeZH3OrkLSMriJxNTpkXAmzTNlItGhxIuKAosFibsJlRGwmNkWAZrFNTxssZXU3LEqcaklzuWKv1RnUrDvcaNtSrxfMmqqfMwsETS7b86HnRgvJcwzz+8NLtvzoMyMPaT6i7Sf3hpNuhnQsxg7Sf3g7Sf3hxNrMU7yRStwbb3dxLc0ymIYrBQIdhWCAAsADOjTlmhF+hzTbhZXpJdDOTWK8AAw0BiGFAAAAMAABiGADEMAABhQYuIPvRXobTn453rfAuPrN8UU8udZtuZtjiMNS8EL/AAMdGHa1VC9rm9cOglrJs3WYzYnFRrWtFqxXRxDo5rJO/U14jB06dGTindGbBqLxEVJXT6jo7RqVu13hH4IplG2trHcVKCjpGP4GLiaSjTS03JKWOehAXYaj29TI3bS5tlSMnWp9lVlC97EXFrdNAAXEBBK6GiFwvYC9RHojPmfUa1JpdtGZDzlKnbQle40u06k7waM5ZJ90rESt2D8LNaMmD8BrRit4mMSGZaMYhogZJCRJBTGhIkjIZJEUSAycTqZMNZbyZx1VmuZ08bNTxChuoopeHpT5W9jrj1Gcu6x9vLmPtk94otqYKcVeHeX5mZq2+5uarHcJu7ZOmo5Xm2Kya8v4lSJ5YP7QdmuUkVWDUirOyfKzBwl0K7vqPPJcwG4voFg7SQ+1fNARAn2q5xQs8HyAjzQSG3FtWCyfMoiMlk9R5GQQAllYrPoAgHYQAAAAAAAAAAAMQAMQ0JgD2EhyEgGAAA7ILLqIAHYLAABZhYLhd9QoAMzDN6BAId10DugaVT6okqa6F7gOMCLpTkHlLslh5LkVTl1Go2RbkGo8gKstwysuy6hk1ApcNBSj3GX5CFZKNN2Ax0IwlioqeqNfEaNXJHs42h0Rz1PLWzdDbTx84wtCdl916o0z7GOOHcqbl+RXkcd0bHjZc6cH8CqviO1io5FG3QDMy6DvTRSydKag3dXRUWSisqaevQrba5jdRdCLaYCcpdRXYMQQxDFzAdwEFwAENJydlqybpTjHM1ZARsX4WWRu5nZohXTSU4J+qIsb41VYTlFmXPSfhk4+4Z2tpJmdNbatA0MqrdSXbLqTS7aLpGTGO+Uk6q6lNaSktGWRKrg7SR041LpHKTsaYVUorUtiStrqEHP1Mzrx6kHXRNLtpcvUg5IzOt6EHVkXSbaXNEHMzubfMVy6Ta51PUg6hWBdCWdjbukQJ8kAmQJs1YbB5oKpV0jyXUbGejFyltdFvZI0ycFpGyXoVu3UztVLpoj2fqX2ItFFPZ+osj6l1hWCKsnqGQssFgKpRsRW5bNd0q5lFlgsOw7EEAsSsFgIhYlYMoEGWYepkk09mRmrFb3L6eOiqiZJTRzVJrZklVmuZnivJ0bodzAq8luiSxPVE4rttuBlWJj6kliY9SaXbSFzOsRHqPt4/eGjbQO5m7ePUfbx6jRtoC5m+cR6ieJj1GjbVcMxjeKiJ4pdBo22ZjnYqV6zLHiW0ZpPNJtmpGbV+C+sxOw9jjYOSjiItuy9Tp9vT++mSrinUip0pL0ORSeSvF9GddVIuOkkzkVlkrS9xCuzuzn8V2pr3NtKWanGS5ow8Tbbhf1E9W+MBowVSFKvmm7KxnA25rsVONTESnF3TZf88h2ag6ea3UxfAmqU5eGEn8BpdnUlCb7sMvsV2Llhqz2psmsFXf2bfEDNYRqqYOpTg5StZepmG0IBllemqbjZ3urlEE9NR6r1Iokoy5JgNu6IknFpaqxEg34TyzUjJh3aCNKkjnXSJoZHMh5kZVIkiGZDzoKmSRVnQ+1S5k0LSSM0sTCO8kVSx0VtqONNt+ZLczYnGQox3vLoYKmNnPRaIyTbk7t3NTD/AFLl/jfhIyxDnUe7ZqWGlyDhMYrC3fNm9ZOpnLLVJNxi7KpDXcz4qjCtTlKKy1Yq7XVHYvA5nEZwjOLg7S1/AY3dWzpxSxeWvcrZfTpyqU1lOzlFQFrw9RfZIOnNbxYEQCzXIChAAAAWAACwWAYCHr1AAovJBnYAA84Z10EIgleId0iAErLkwy+pEAJWYWZHUd2A7CDMx52ACY8/oPNHoBGQkSdmJJdSgAdvUeX1IIgPKwswEAxADAAAAAAAAAo7OXcaj0Ju3RjUUjm0qUeo8qv0Jp2e2g7JeoEErbsErvREm1zBa+hRFNA0uRKyY7ICNrq5RilanvfU0PUy4yXdiIObLxMS1aC+5dhaaqVkpbG2HQjSh2cc0U9OhlxlKnCKcFa5q7JJby/Ey42KjGNrkWsT3NGDjQlJqvouTvsRw0YyxEVPY2YzBSklKlFJemxUV1fmdJWTzv0Mk6kW+5BJGqlgY2+mlJPpFFscNQg9It+4HN7z2X4Eo0Ksvsv4nUcEvDZL0RGSf3vyGzTmSTi7PdEqNNVJNMddWqP3HhszqWjvYBVqcYSsuhFJdmzRWozl3tNEZ4eCSAeGV60UtTRibqLXMzUM3axy7mrFTqunaburgY2NbCYk2giQXFmHddQFdhdjEAZmNMQIKAuDEAxXAAgFcLksrZRECeQaiiCuw1FvkWWSGFQUGDVrIncjPdARSvJJHQTlVs5ctEuhz72dzTSnO10m1zJVjR2V+QnQfQlDEpbqxasRFmO2umV0WiLg0bM8ZCeVjZpjyyDKzXkQsiLtNMln0C3oanBEHTGzTLNdxlC3NdWNoMyGozWlR0HlJwScUS0RFVZQyljaK5TSALEW7EZVCtzLoSm7oraHF3TG1oVChHM7Ik6ckOgu/wDAvyk2aZsr6CszTlFl9BtdM4F+VdBOC6DYqVgLciFkQFYXLOzQdmgiu4i3s0HZroBUBdkXQeVdBs0o1EXTXdZVbQpTp+ItsV0tZF+UlIirksubfUkokrWWpGmnDP6PL0MvFH34L0KJV5qfck0vRk8a5T7K+ryiTst6ZTbw6EZObnFPYzxoye+hoouVGLUdblrMU4tJYqSW1zp0XalH2MM4qc3OSu2PvWtd2JWo3upBPVpEJYinH7V2YsoWJpdr69eNSlKCTuzEqHVl9gsXxPVSoxLJRUrZldpWHYdibNIqKWyHYY7A0oxHhRQX4jkUGozVkasoqyJfOZ+hVll0YZX0HR2u+dTD51Mps+gZX0Y1DdXfOp+gfOanVFWSX3X+BJUpv7LHS7puvUf2iLqSf2mWLDVH9kk8JUtdWfoOjtRcd2xuLi7SVn6gnYAknFaohe7JyebmQtqgjpYaq4UUlb4st+cS+9BHNzWDN6mLi6SujLEStrU/BHPxNTNLdv3By0Kplxx0mWSJuwKvBmE3YLwM1WY07Aw567DastDLSMknul+BDsqcnrFFl1//AKCXMCqWGpvlYqeEjykatH6A7XsgmmOWEfKRF4WouRt2GpKxdmnOdCa+yRdOS5M6TdxaWtYbNOZZgdRxi46xRW6FN7xQ2ac8Da8LB7XRCWES2kXaaZQNPzSXJoi8LUXJP2YFAi10Z/dZFwa3TCIAOwWKEAAAAAAAAABYLAABYNQAKLseZiAB5/QedEQIJZoheJEQFll1Fl9SAagTsKzFdhdlHoGviD9iSTCyv0OTaKE0t7P3JrmCysCDB9CS1vpYLOK20KIZW0Gu3Mk2/wDYSTeu4Edf9zFjpd63RHQ0tscnGSvUl+BYzWU14GEpTk48kZTo8Oh9FKXVmqkW2qdDJjnK8bnR1XK5zuIv6SKtbQkKywlkmpGuNeoo5qbkkYjpYWC7CN+ZSKvnlRb2Y1jdLSj+BdOlTktYlTwsHs2A1i6dt5L4A8XStvf4FUsKvvfkQeEl95BFVaSnNyWzHQqKlUzNXFUg4PK9yMIZ55U7FGuWLi4tJPUyJpXtzL1h+svyKcjzNckBGMsklKO6JTrTqeKV0RS7yXItrRjGKyoIqZHVkkrsTugFbqO6WyuIvhThZNpsopu2TVGq1dQdup3aawsKEZqnCzXQw4qo537OCgvQuhg7OXNjyWW5YJ7GVUhDWQMIeIIuyq2xQ9JM0GefiYWkWrZFJevChUIAAKAFcWYCRGe6FmG+QEWWUqs6bvCTT9CtjSCNEsVOXjUZPrbUh2y+7YraBJOSvsFXdt0bGq76lU4RSvFlZNG2tYlkvnJiC44rybvnCYniF1MVx3GjkvqVcyaM47gVFirNJIHWZU9xDRtN1G+ZFyIgEFwALFE6ezJCprRjfIip4dXq/A0uJloStUNqVzNaitoVi7IHZk2qiwWLuzDshtNKLBYu7Jh2TGxTYLF3ZsOzY2aU2Cxd2bDs2Nimw7FvZiyDYpqr6Nmfka6vlyMnJmolTw6vUNagZsJrXRvaSM1Yqy2M9epbuotr1lFWW5jvmldlkSovxI0qea13eysjK3qCk0a0jfHKyeS+xhjVa9S+FZdTOl2vyCyjjVvuWJpkaVZQsXWTE4k2KbBYtyCcWBXYLE8rFlYEQJZWLKBmxO6KoeNe5biVaSK6SvUj7m54xfWu4XHlDKZbLMPMGQeQBZh5iSpklSIIZiSmWxoX5FscP6E3FZ26dRWqRujLXw3Z96Ms0Hz6HWWHi1sZsZQcKUmtraoTI05bFbUgid9UdGEna+5ONKUhSwlZ9+Kun6lX0tJ/aiBqjhZvoiyGEprWWpmp4ycdJao108TGf/sS7Wac6StJr1NmC2aMtTzZW6mnBPVlviT1rGpW6pjtcWnxMtBq4l3SRFtvkRTsuon6DTfNA302KiKTdxRVia2Em30AQX1HqK1wC/wCyQMLP4AHLUSauSVl7huAtAUvQVvQNtgAStm2sSVn6id1yAUow+6n8CEqMJK9kiy+gnotAKnh6b9CPzWL2ky+KTCyRU0yvCvkyLw0/Q2ZbbA0raDZphdGovskXTl91o6FriaW42mnOysLHQyxe4nTg+SGzTBYRtdGHT8GJ4aNrpsuzTGBqeG00kVyw8l0AoAt7GfQXZT6MIrGNxa3QrFCAdgAQDAD0nIEu8LMlpcLxb3OToHfqGi9AutLBbUAei2YlK+4dLXHbS4CsrXE7LRaIelgv8QI20fRHErNubv1O6lr6GTGQpqhOTgs3Jmozk5J1sLaNCKv6nLgs0kup1lhoZVumWkTzepzse71lrfQ29gltJnPxatWaEKo5nUoxXZxXRHMgs00vU6ig4xs9C1IlYj1Bx6NicbEUrLm7g7Ao+oNAYsT5jIUHaqiWJ0qMjQ1rIrLU+8wnGEob5ZLl1J5bciMo3CsP7xe5OurNCnBqpsFRpy0KyjHcs3WxCK1E5NMKmoQfNpkk1tcqzDtdXsBtw84pwjUbcL7XNtdUsjyW25M4mq6jTfUuzS16MGtGV69SLk77mQmEPGhvciUaLpLconrPQNRP1AViefTQjckoXQQnJsV2TyIdkFV2CxMQQso+YB1CkxbD3G4230CIqTehIjdcg1YDugFYaQUgJWCyCIgDEAxiWrGBF7gSACNgsSEAWABgShsxS3HDZil4iNCEss0zbTqx6nP5klIWbSXTqRmiakjmRqtcyarvqZ4tcnSug0OesQ+pJYlk4rtu0HZGL5yNYocabbLIWVGX5yHzpE1V21ZUGVGb50hfOhqm40uKISSM8sUVyxLZdVNp4hrIzG2TnUlIrNxi1ZQnkqpsuq4m+kTKFxo2cpNu7FATBaIqE9wACgHcLAQTjNrZl0K7W/5GYBpdt8K6fMtVQ5ykTjUa2djOmtuipokmmYI12t9S2OIjz0M6XbXZBlKY1U9mTUyKk4Ii4h2gnUQGPGaVPgV4ZXrxRLFSzVb+gYP6xE38YvroqmNUiaaLE0c9tqlRJqiizMkSU0TdVBUUTVNdA7RIO2ROxNQRNRSM7rohLFxW7Jqq13SMXEa1qLit2VTxj+yjFXqyl4maxx7S1ll4trAt0Endgtzu5OvTv2UfYGk1ZpMqp14KnFX1SG8TA5to1MHSqXy91+hjqUKlGXVdUaqmKXIz1a8pbs1NpZFE7qTvuacD42jLdt6mjBu1ZFvjM9dFuwlZjvrruCa2tqYdCkCQMEn8ABvXQWpJLXYOfoAurIvXkSTeo7gRzX0sD2tYd+YmsxQZeg1daAlZAiBasLNeoWuwalcqHf0IvUa1Wu4c9rAFrIWtgY9QFaNwcb6A9UCT6gJDduYkNvTUAS5ibS9gQ2tAFdJdUGm6CK1HokBHQVkxsV9QC1hX5ok1zEpKwCs2KxK12DQREViTVhJ+hQmk/Yi4R+6ixJkXzArdGPQi6C9S0GwKOw6Mi6D5Ghe4P3KjqW5EkltsLZ67DbXMw2La+wK/UWa90tgd4pANav1Fe0gTvrcLZfUAdt0KVltuNq9hddAGn10MHE5pUoxW7ZvZz8fh6lRxlHVJbFjNZcHDNXj73OvvyOXhc2HqOU6bZtji6ebVNe5aRe0raHIxbviJnTVem795HJryzVptdRCnhY5q8fc67SkjmYDStmfJHRU029bCkStoRcb6sbafPUEk9CKg4qxFw1ui12TFoBzMb53wIYZfTxLMf5/wK8M7V4s0x9dBppWItXRN63YbroRpUoc2Yq/ms6Nzm1XerJ+pWanRgpRk3yRTLc1UI/RN9TNPcpUXyLqcbwRVJd1F9DywBwYstnctE1cCKhGWqdn0ZKVHS9rkGCco7OwFTWpBeJFktyteJAaklbYprrvIu1Ka+yJCqS9LuooNEfCihANoQCEMTCFzEMQEoOxGd3IE7Mnmi1qgqkmPLF7MeV8tQhCHZ9BAMBAAMiSZEBobEhsAAAAAAVwGK4riAup+FkJeIcNIie7IqLBAwRpDAB2IEFx2AKkoyaukxO63JxquKSykaks7vawEbsMzAQDzMMzAQQ7sVwAAbBCYRAYANIBWuRZbsipgA7CJAInkuiBatgqtxaAtE4p8gKwJZHy1ItBBcd2RsMCSnYmqrXNlQBdr+2l94O2l6FAE0bTm23cdKWSdyPIiBtjiSxYo512O76k4rydH50g+ddDn39Qv6k4xeTdLEy6pEJYjrMyXQXuXicmh10+bZHtukfxIxirchNA2k6k5c7exBgPK2m0tEVFT3GhXuwKy1Rozkk1HRklh6nQ00HejHW1ibd0Y26MywjfilYnHB01rK8i9XWgXGzTnYyEYVI5VZWI4Z2rIux68DM1J2qI18ZvrrOz5CtroxZr2aWhJL1sYbF2lrqNEGnez1XoSy6ADv8AAd8wlp6jvrotAFsNtaBuLZ7ADSFbXncewX6gG62EDt1B6gCj62CzXsKz+JNbagRFKwO19xv1YCVkG3IGugtQGrrmD0YIAI3v7DUdNNh2YrO2wQfEWZqWpJPXYLK5QmlyYvzHuwtawUaAlbVBb1+AWdgExJX3GrXG1y5hEXpzC2lxyWiTFFfEBWdtRNvoTsn7kXe+wEbMbXoSE9PUCKSFZcxtegnp6lQaX00F6A+Q17gdLdJEMl3d7DTUvcaWyuZUstrscb2s9QejI3trfQKtVkvQi3yvoK9l19Ab01QAPVX6iW19hPVb/gAJWWutwbSWn4AtdUyN0rhBprYj2cZp3jYlurib9SiiVCFm1yObPxM61V9x+xyG7ssZrThFo5WNGZiwUF2KZc10QVXmlbqPtGNw5orcWnpuBPtGR7VSZG7T1Qra3sBmxjvV+BCg7VojxPmfAhS8yJWXRb9RXK9mLUKscrRZz3q2aqkrQZkW4RspXVFWMtVWZpjK0bEZKM90BUqeeirb3HDPTi1bQfZpeFtDtJfaKDtXziLtFzBykt9SN/QCWdMd11K3Z8gsrgEtyt+ItZS9yQrWnFrR29yuuu4no/YgnoKTvEorNEH3UZy2Oy1CLLiZEAoYmO4mAuQhvYSCABkWAXHdoi9yQDzvqGcQgqWZdBXQrBYId0KyAABWQxAANiJWuKwCCxIAFYBgBJeEiS5EQpAABCAAAlcLgABdjuRGFO4gAACwDAVh5RoAIuKEtyTEvEAANqzIgO5FasYLYIjzJXIg9yiRMrTJpkVILiGBJBciMgU0rN7FVy2b7rKkUNK+wE4eFlaCGInSSd7ljpw6BVfJEWN6MTABojcadwh2HYUdWjQqUPUiqkkg0ReqcL7IUqMJbK3sRpS5LqONpPWVkQqQyTcSGxWdt9OhTtdvMWSyqnJJWVjnwqyiaY180GmTTUsZABqzA0w6OGb7FF2q1sZ8JL6Jal93zMV0niV2F7shJ26iUl7EVXj43op9GYYeNe5vxCzUJHPNRnJ16c26aXoO7+6VUX9GixPTV2MtHz6D5XIbjilYCXLTYinlvzHptcV99dQHZ2vsCIqQ769AC/eE+g3a+oaX2AFHqx6rkRtrrdEr9AC9xXtfULt76ArWAal7MLkeeg/UBq3LUTuncMwXd9QHa/uJ7g+qdg39QC172Bp9QbstELd80AJ3Y3smtwknyGkkvUBNaXT1FquZLxXFqBFK7uPXmwu1tqg0a6AFl1E2tHdgr8xyWgA9d2Rbt7Eu6lqJrTQBKwS2IpS22JJNaFQt+QfCwP2Em/gANEbW5E73WwtOQEbdSN17k83VCdm9rBG+Ltq7ics2oleWzv7jUrKwUZlJK6CVkvQHZ+guVr6kAswXuFmluCemiKDTmyVyNtN7g1ppb2ANLDtdbaisKTknZbAFrDtHnuCbYviBViXahP2OStzqY+bWHtbc5tGOaokzUZvrfh5xVOKzK/uXJoq+bU+RH5vJbNkVe2upFq1ilwnF6SHmlzYFmVt8rBK3p7ledrYSk7hGXFaVF7FdLzIlmKd6nwK6Pmo0jX+gZrbD9hNakVVWl3HoUQ1ki3EPRIrpLvFT60XIgmDAQBcAED9guACdiNiQrBCZVLctkVyEWpLYUloCtYe4RWTWwnEEA7jzMQXKHe4CDYgHsCBggGRYwYEWSIsa2AYgABgAWACJL4keYAiQoj0AAHHVjaQEQB6AAAAASIvYkyD2CnbQCKZIIiBKwrAMQwsAhgAAAAADAApoAAAZHmMi9wJPcTGyL3ATAaQnuELmNoXMmwI2FqiaBoCKkTUiOUVrAWJjuVJklIKlJ90rRNu6IWCJrwsgia8BACynomTuQhsT05kVU9xchvcT2KiI1sIa2KJ0/EjQpciimu8W5TNaiae5NPQqyy5MO+RUMSu8n1Hh4qcWnrYVXPKKTQqEWpPoX4n1OeGvrDT0ZRaUJWejNt0tyubjLl8SSliiabRAtm9NCpGkrXhZLI0zSpaGPCu1+ZpTVrtGK1E1Nc9gTirorclfcbkgqU9YuPoc1nTTjboc6orVJL1LErbh5fRouTvsZsI7xtc0W6MlWGn6g1fXYQ78tyKfxB2aEm17Deu60AFe1loFnfXUi5NaIeZr1AabUhvVXT0EpjWqAFf4DfsK2mj1BL7zIBq+uwaW3DR6bgtFtdFCSa5jY3pbTQEwEkltuJu9hq+9h2+ICaXXX1GtNbCtd9V+gPMtE7oAWvOwk9drjT03QtH6AS35CW+lwzbWHq0FJXb1TE3Yd2/cT29QBu234BezFfoib1QRBvV2BL+L8R7C3V+YD2WmqE7bJ2Yk/gw1vtcBq6XJhdtbait7oLX9SoE30Dl1Bqz0D33AjmHox9RNcwB2E1cVs1hpW5L4AaUpNdENRu7t2FJpSsrhZ9broA46XCSzap2ErrfYd7AK7S0C7avt7Ba+7Bu1ogC1JvSytqQ2ehLM5LcAafLcLJ6XsRba+HMejV3+QDukt9QasuXwIXtJ6aCTWqAKsIzhZq6M08JBeFNGrRO1h3TWm5U0wOjUp6xkNVa0XubVbbcrlFOWiApWIv4kTVSMkN0k+RW6LXsESeXmLTe5DLZ7jvtcDLifM+BGj5qJYl3qfAjR8xGkbHG2xFroxOXoF7Iis1d3n7EqK0bK6jvNsvpJKCKgtoJk7ag10IK7ckBPLcTj0KIiZLKJrUCNwBgApEVuOQluA7LoKyGxBCsA2FgEAwAQBYABiBgAAAARZJbCYIolYNhIfxIC4D0Fp1ACPMkyPMARNaogiV9AHHcna2qK09SyMroKLNvbQi4dGWbiSSZBTsNblmknsRy5ZFClsRJSIgFgsABAAhsAH8RIYAFwCwUXY02KwWAlcTYrBYAuFx5QSQEWxLcssiEgJvZEWPkgAiJjAIS3JMityTCwBcQBDuAgALCsO4XAQwb0EgJXFZA0AEotJErlYXYU3uJgO9gI9RrYdwzBEqejLcxRmHmIq/YLlGZ9RXGl2vcvUjnXUrs3shqnJ+gNpZxZmySpetyXZpICly1sRLuxTd0yqStJoItw3iaNN11MlF981Na8kStRLQbWgW9QdkiKSlpsZa6tVfqak1tuZ8Uu8mWJTwr3RqWq0lqYsO7VDXexKsS1TJfmVt5th3stUQSvZ67Ddr913Enm3G/YKd9FdCtdXVmRd7XGprnoBNfxbi56EPDLuu6JZvS3qBJSYX110IZrLW49OuoElbew3LQTcrWtoJxk9dCKle/MXqhZbrVC56aFRN2fuKPQOeuqJR01iRUebswf4+gl3ttGOzsVAo232D8GhZuQ9bb3AGrIei5i35/AUrsgn+ZFNPTmKytuNa7MoT6aD1SvuDXVi332Aad9GDaXuJJpagnbZbgO6as9wSs9HcXsNu3uAm5J6izDzaXf5ibXsA91yfsRdrWGteWgOyCFZ31Itva7Hd+wr66FBayuA76a2I6fEDXd7WEnrp+YT8Wgox5sIeZrmF9LvUlZXDnoFK19fyJWvqQus3eCU+S1QE0KWvLUUdOdvcd+9e4CT1fIVmo9AvuF1fTUBx6SsDWVbBoncEkwErc9RWs/Qd1fcGm3uBG/e9B3d9FoGzDMmwHtqReqtuO3r8B2XLRgVyjeN0QdPmWtCi3cqObi1ar8CNDzUacVQlUnmhr6FEITpyu4lZaX0IT8LDtb+JBJxmrbBWPdmlReVFbo66Mks69UVE7NCuxdo+aHnTRA0xOQaCcddAC9wFYGigewrBqK4EZijuOQl4gHYCQgEIkFgiIErCsAgHYT2AiMRIBAAARauNIYAIBgAgHYAEJ7jABJkhWBAMSGICakSUimw02tgrTFojUZV2jsNO+pBGT1Ege4FQwEAC5gx8xMCS2AS2GAAAAAAAUwuIAHcLhoF0ACkh5hN3AkvCRew14RPYgQMBMqBbkmRW5JhQIYBAAAAWCwcxgIBod9QqDvYEtSYW0AlZWItILjIICkMUihcrjD7HxAIlCOYnkSFT2J6kUsi6Eko9AQPUimguCAKNwS9Rg1psA0UVV3y65VV3TERGm7TRq33Mi8SNSYpEr6ktlchdML8iNJPUqrq9O/Rll0tyM1ng0gM1N2qI3Xut7nP2aNsNYplqRNOwLV2BoNCKewNsWtt9Br3IHG7CyW4ap/3DV6vUKdn0DM9NNhWfJ2GnZWuA3LNy/FC3Wm4WbluDbT6ANL8RqTI87jbuA2xOOm4m76DW2gDW1hvRaMi1qJaICV+YnJvQLaaSE7rdgS2f8AuSvpa34FatLQesVuBK11sD00e4r9GO19QpJNPcbdk7MWZp2E9wgTb0/Qle+mzIpJ31BP4gDd9HsNO2lha2Em0/8AcCXutAajJdA1aIba7APw87jkrx1Qt9bBa+oCUV8R35Own6MV3zKhtW5hpbYUZX3B6AKy+ARtew9XuDvyQGjRq70I57Oy2Hzta5LS2nIqIwk+ZPMKWq0sJNRjYihvWz1Y2rbEY66krWV76gKV7BuiLcm73JXurWCBeyFrey+I1JZWrO4JNNPa4UkkpDf8I52TsyN0mrIATXTUabe6shO19gb1sUNx0uhKz5bBe7tcHfmtAhLWRLKr3I3S1BOzvfRgNv0E1eK6grrmGl+6wqK6hlW5NtL2I6S20CIOnB8iuVG6ui9qwncDI6TQODRpy9U7dQlHQqMmUWU0dn1I9na6YFFhO6LnBEXC4EbhceV2E49AhPUNA16C3RRGSEvENiXiAlyAGmACYDABANoQAQkTIPcII7khRJXAQhsHsAgsMAFYRIQCAYAIB2EAAgsAAFrgABYLMAALEkrIgTWwVF7iDmAQAAFCBgHMBrYYgAAAZAgAAAAAAAAAAGAAtgBcwCkDGJ7BBDclzIw3HzCgAAIB2AQDHYVguFA7CuMAsAAvUAWg2gB7AQFIYpbgD8CAb8KEEWw8I9RLwoadiNHqPT4kb3HpfQgaHa4gv6gS20Ff1FYegDuQq6pMkKesGgKeZfF6Izl8NYotE1Jj1RHNZ7DzdCKle+4fASlfTYLogzSVpNGihLuIoq+Mnh3d2NJ9auV9kF9BLTcLa6GWjtqNO7FqmDb9gHJu/oF76Ii9VqPRa7ASirobtZFd03dMly6kEszT019wdpehHMJtsKnGSWg3axC9ySfKwAl0Br8RN35BKLAkvUGuhFO2oJ3AklbmFyLuCt0AndXQ/TRe5C0X1C99G2FNq2uwm3YG8qFmuEN95AoyTDRIfacraALYLrRcgdgsvgA3ysF3zI3V/UbtcBt9A3VmhXQt3o7AOyXISaelxuMnu7icWghWS33Bu+lhXa5fiO76WKBoXeb5En+RG+ugA7g5NfZC3MGBoWuq0JJZfcV2D1asEDfd2Ek3qSktAzaWQC1XMLtLXVMWZdLi5MoeiGrLnchlvHdJklDu8rkDcrO60Q1LMuhB39yV010YVGV+buK7tew77ITWvQqHFq1x3TfIirWd9RuN/RAFtdri1VrbErOOzFbM7gCSbbYJ2TQNRSFey2Abu1dNoUVZvn1ByebcL2d9wBuy6oL6Jg9FotxNR0116ASTe+gmr7NJBo9NmRlBO1mA09Nws+olZWXP0JNW1Ag1eWgSi2S8K1Fq/E7ARl4bNfEhl09C5y0sre5B2UtAK7LYTjbYtyta2ISs9givJci4LkWuMiLWupRlneMrCj4jTKmpepDsV7BEeQWTHkttqFn0AjYLD1uDuUKwewwAi9issnsVgTjsAIfMAAYuYAJjABAAAAhsLBCAYgENbgCATBgMKQA0AQEnohLcc9gqCGJDCAQwAiNBYYCGAAIBiAAAYCAYgAAABgAACENbiAYnsO4mAQ3JEYj3CwXGFgCDmG4WCwBYYgAewbiQBTQxMQEhPYWoagLmKW40JrvAOXhQhyd0hLcIuW24+Q1sOyI0il0HYLW5juQRsNob9gv6AK9lsO1wQAFrCauiWo/gFZmW0tUVzVpMlRepUW5dd7hZ9R213sPddSKhlYOElzLFbmhO17paAUypTepKhBxld6FiaY7LlqNpo79R2XUSQ1b2I0lpbRu4PVEUk+YKN+dgG7rncd1zEopv+47WW6AXtsPYPyBrmgC1mO6T6A09NRN+zIJc+gN+pGXqFlbcoa1umSd16la9ySbXqQNO9/0B5VyBa9CLve4VKy3uJvW2oRlp0BO7b0uggWvMO9fckmpb2uJ6K19Ao99ws+SFmdh52AXBL8At63C3OwBol1F7PQLJ8xewRJXfK407bqxFX5g7231Ci+pKza3sVtt7Eknu2VDbb02ATd+aE20RT2d73CVnqriT12B3tpoVCvrq7Bd30sxStu0xrTYABNh6si3r1A0KTTbUWSV73sGZ66/kRc+9Z7lROTvqn8CDTvvqSvZX0uO91e1mAJ2Vmrg1d7aCUm5DYCUb68+hNavXYgm3q9SUU8uwDTjZ2I73dkN2ad1YrQDmkrPYn9nRqxG8b2JKzsgIOaXdtZid2mWZbp+hFu7AIOyJLqiFrrR2Goye7Iocot66P0Hfo2PLePqQinsnqUDd2uQ732ensJvk0JaX0CB3b6Idr77egKN2xxTS30AV0ttWJ7dB6r1FK2mn5gRgrN6bk1LlaxFN8tQs9NNEA201Zgtu8roFZ9USekd0wIWWy2HZIV4uL5CstLu7Ak5Lmyu3PkTklfXVClbZK6QEba8yMnuTd1utBNL8QiC19hNdC2yXQjaydwIJLmhPTYlr6NA0nzuBDL1RFwW5Zl03sJ67agVuCFlZZZ87BZexRS1fRiUVcutzItX2AhYRZlFl+IRXYZLKJr8AELYla3qFvQCIDs7hYoiFiWggAVhhboBEYMAIjbE9xrVAA7BYABCnyJIjPcBIASJWCEA7BYKQiQgFYYwsBEBgEILDsACCwwABErCtYAsKxIAqIMbQ2BFoTWhMUtgIx2GhR2JRAYAMBIY9BAKw7BfQLgFhhyGrECsmFh7MYVG3oKStEmRna2gEFuWZV7lcdyy3QAyprYaUegxa3AbvyB7aj33FbmQCBPXYES09ihXvyC4366iuQFx67ivfclZpbXQUk3fUYmtQvYCqsrSTI03aRZW8KZSnZoqNV21uCajtsC2QK73IqW60dxZbodrc7Br6ECvZcgv6D3WwJJFBdr0HfqJpvW2gL2IJCd09RqdtLA3/APLBSWhZfqVt/Adl1All1HdEXd6DstrXAHrqtgST5iT5JWGl6kDBaoTWX1DV8ihtLlohaXtshXfQeoBFW325DsCfUG09m7+oDVrW2YWT0aI2fUcd/UgNE7CuvYnPa5W2ktrsKktNGrg9RKdh6PkVAtNh30WhBDsktGBLcg7v0Hf1G/DcBb+oX6A3eKs7Cu3zuAm7PUakFhIBrUM1trhb1Ba89QFv7g5NR5id+qHuAKTeit8RNu4WFZX1CCy6sd7K6egfFA5fiVWhtxvZoi3sub5kksy1Bqy2uESSfoPuqOmvoJaR6he+uwCWW+n5k01bTUg7uWn5BPu7bgSc4KLsiMJW2I3lJf7kkllfUB3Tld2FcSTXO499dgHdLVoWviTa+I3J7L8hX20ANXtyHv7jsuQk0tQqLi82g1pqmO6krxIuz0CH9roSlLTuqy6ojbmEpdNAC6+Ia201Bu6Vl8QSa0W4Dg4v0fQUnbd/EGtnswaT03CiUm9FYV9O8iXh3RXe9+YQRfe6E3sKCXJ/iNOKeqAi9fBoyLzpPNYsa5pBJtqyWjAqunys+pJxTjdAtv7jTtHmAst0l+YmlmSJfZV0JSv6ASUdNURyJ6hdho+8twI7PW49LaMOeoSjbVP4ALRXE9FdBmb0cQ2aXIIirN7BZ3JNa7fgJK17/ACMlfRisl6E1dMg7qVigfqRSJ267g229rARFLb1JtciLXwAikwt6ErP4CAi1fkJroTXqK3xAhlYrFiQkuYRCwiy2u4WCq2ItysTSQELaESxkXEIrY0Jp3GkyhtBewDtcAK5eIsvYrW4E1shhYLAKwwAABobEArDHyEArBbUYAJg1oDQagArEkLmAhoA16AIdwsFgEx8hNaMI+EB30IvVEkrhlAgtiUR5LDUQEr9CVrB8Q0IFzHYWw1psAuY16DaEgD3DZj0YWATY0FtACjkRnsTSIVNAIrctKo7luyANWHxHy9RcuQEtXsIWoyAXuC31QWHcAaC91YL6ByCnZMWqBO5LTnqwhJ+5HL6k767A/YCE49x2M5qauvQzNWbRYVopvNBEviU0WmrMv8A0IsHwDRCVr6O3oNpN72AY11Fldtx7c7kC0ezY7bCuPcKHdvQE3fYMvwBr4AOy3ErtgvUFl9gG10YKTW+or66Db9LADet0G+qBLQdnyQDzabg77/3IuNlugS/iAldc2JvXcjuCeuoDcmNvNbQLvfQWbXv7AOLs99OjJLT3K0+hJK60dgDTqwb9AtZ8x8gI2vqkSW3UEk93ZkWvUCSTfoiL3GrrYTv7gFupO2aNk7EFruDtswHltoGVoFJibktgJe5FsbeZakbpPYCV1bkRctQvZabD0tqAl7ha2qBCzvYIad0Rv1Y1JBrzKItrk2NO++oPXRhovRgacye2hNLusr0TJQzLVAL3Y739x2T30Yr5fcATd9Nx5nezWgo2ezGkmASs+egoqwWslm2G0mugB7P4BlvG+qJKKtsJtRdrWYCi3FWauNpPYkluyEnre1gBJXsNtJrTTqyKeuw0r66v0AaetopIT0d3oO/wE25avYAun3rBplbY+XdFZS9wBNpDvm9GJO0tfwCUk9LWQDi7aO1iMoqL0E1ZW3JWcl1tyIHlvG4kopbCTtfR+wX71mBKyewmrO7RKLyp7EXJv1ChLpoDTiyMm001+A03J6oqEunMd9hXyu3Mba6WYBKWnViSursGrLNe4Lw3AMyekRZWt9hxaV3bUle6ArTa0Tuh3TkDb3VhXb0S9QG1uthRdxK8na4SWRdbgScb77EHG6s3oT3SItr/wBwEk+buLdu45X3WqEmpP8A3ALXQrvaw8vOwWv6ARVnuNoMpK2gRXFPUJQfMnyuJa6XYEGrLURZtpuJRQEGgS/Ek432F76MBSFqS39RNPoURu7DtdDUbCtp0AVuiC3UPUfxAi4iaJag2wI2uRasTuiE3oBBvRijqwew6SuyspWHYdtQsRUQuPmDVig5AFgRAhoLWCyAEGgWDKArBa49AsUKwNDYAK1hhcCAESF7AJ7EYkiK0YDWjJEeZJWAA5ByAAAPcYCsP4ACuAC5j3ABbBcYWCjmFgABlcyZCYBDcmmQhuWKIBb1ALahboA1+Ae4muoWAldWFcS0GQFx3TQgtsA9uQXEJ3AlmfML25isxNN8gJJp7lNRd4m4sTpyWpRGlpI0qy0ZRCm73LltqiVYb9h201BLqwe2j1IEhtIVtdtRu75AGX1C2ugXyrYW+oEn6g2JO+gPXkFSUklqridpEUmGqem4Q9kSesddRXt4h+oUtbdBrTQVr62YJ9GA2riS12uFmne41F2umA9EF1yIu/Ma8OlgC6W6CyYXHf1sAra6MlZvfYi4re9yUbLl+YCbs9GF9dQ0fKwae4DE3cS8WjHs9gFrJjzW30GnZbCV3e+wBe7uiLfVArDVwFYaUbhew9HyAhJWemo0+o3oReoDutrCT1Gn7ik77APYV/iJ+4J9Qgt6A789wa9RXtuUDjfdhYW73HzA1aLncJa2Eo5Xe48qYBeTVmDT6CjKzysG1bcCUHzaEmr36ji9LIaattsBGSvz9iSVo6O4Xj0BXfRALN3rWt6jWsld3Fmu7NWY3Z6LcBNRWqkF1LW47xy6rUSlHTQCTs1fmGqd/wBBS1WgRmrdSAd9+Qata/kO7srbC1XoUF2tLOw8qs3m1FSvZtu43K6s46EEddHb3JJZntb2Fotncad9/CUC0k7W0FKT1s/cLq40lzRFRTze/Uklb3I2ild3sKzTupXRUSjre4m8vhYk+YOCkt7MB35hZtdRJW0uHeikA2nb1IyUraxJ5/QHJX5kEEnb0HlUVrqN+Gy2GrooScVvoJ2e2g56tXI2u7NW9gB5eW4K7joNLTSPxFfKrNWAWV2slqK0k1cnB9zcFu8yAjfdNBl9dBtKWqdvQNtUgI77BolyuN6X1Fo+QDtJbkXbNpuSvlvfV9BJ66JICKV733Bpc5EsuuoctQEl1GthRavuE2na2jAJPZik3bl8Bu9kQlo7AEZDvysFmtdxNJ7aMAcW/QLN7jyvmwT1tuBC2VA1dFuW2+xBxvtoERavG9hE1orMTV9UBCzfLQHEktOZJ+gFTWpGULotunuHIoyuEuhOEXHmXfC4NJraw2aV7sd0SyiyICNrvYGrobWu4rBCuC/EPQfoAe+wlYkJJAIWpYkK3QKhbUkOwWsBGyYEkl0CwEAJ2uJ2CI6oB7iaAEVvxE7EJKzKHzJkCa5EAMHpuNBS2DUlYNEwI6hboStzABNWF8B7jS6gK3MA2C3MABofrcL+oBZFVTctiVVfEAU9yxEKXiLEAMLWHoxsgi0xLMhpvmMAtf3Fb4D/AEHZWuAWQmrDstB26ahSXRitqS352FuAKz5Dt1dhJWehJ6gK1kwUrKzQ28onq/UBu3ILfAaXMT39ABx6gmG+gmugD1uC19BK63JWvzIBu+4JpA+l7i57ooclbUEukrA2nZWC1noQOzs76kNdiW/uJXT1QEkrrUe3QW61QlZvTQKlddCLY9uQN6eEBJ3JchaWulYcW2kroBX6sWjej/AclqR252AmtOY7pboSAAby8tAVnsxpoi9ZAPUPiRd09tB576WQDtbmhWfIayjtYCN3ckpeuomrMGlvYBc7slpYTb6CYDTXNBmQkvVCb1u9QGp8mJd5jTvyDT2AXPcOfUWgIqBv0FazuN+orxW70AEw0XUfda0kF9OQEXa+4INHugt8ANKfd1eo7LnqhpJ76g0lyAIwTd07DklbR3ZXrm0uS0XqwFd26Ekm99SOknZfiCbTtf8AEIndZrONmPqvzI7q9xr1swpWtK9tST1abSTBpXvfYebNfRAQtdciSy2XMSSUfXoNpR1TsBJKMdUt+RHJo2LPLm0DWniYDjLS3IdrxuQhNq8d0NTcvgQKUb7aPqDlaybdyXeTS2TB5Va2rRQPw2tYlF2VtLEXLNpzBXW635ECzPNqrBmcpWa0JuUXFLZkZdY7gCacWrNsSikuiFmtpFXfMms7Xh+AVFRdu41YSStd7roTs7aKwmnZ7MCF8xJava6DRrfUIyyySdioJXVlyIWy3vqWSebdIi9YvKyBJPkxxutQhO0drsSzPkUSbjbaxCLvLqybVltoRj3dUtfQCUpa6qxGWa6u7r2HdS8SG5JNW1QEHo0N3khu0tl8BXyu2qYCd09dWTT020I5gT0ALXjoxW7uiFBvVMlsrrcCNru4733Wgk31C9t9F6gGzte/uNxaXIimpNqT+I3BxScXf4gLZCXiuyTV47MTja1/yAL30QO9tgUfUlCy00bAi720Ell5/AlKF3oxe2qAEm/9ga0Go924XumrXASv8BXincd7c7MUrAReuvINB3drRDVt3WoRB2bWn4Enor8h5fw5il7agK10DVthxXMdry6BULO1xWbJRjdvULWlr+QQmrcrhaxPLfmQektdQCy2aE0iaV9lb0IprpYCIPXYlo9b6iklfT8gIpA4/EllVtGJJ2KF+QrNEn72Hlb2Ajdg3fcbtzQJa7ARVrvRha2zJXsrCt0YCQ9FcaXXcLPmQJL1DR7jW1gei3ASQrJ7jswsURyxQ0h31HcBMS0WhJRutGh7LYgha47WDZ+hKTS2AgtOWgXsNu43EoikSykXa2isO2u5A+RFq42vXULNcwCy+Iku9qNivbcByVtiip4i1sqn4mWFSpbll+qK6Suy30ANLbAtdQ5jTiQJK7Hqn1FZ9SVmkFLRoG0rasSXUafxAFLXqO+gtFshrX3Aa0Bv0Qkmt1cGtPQBXafoNiWl9bh7oBtX5iSa5ksvpZAtPUBJtPXUnGSIu3VfEHp9kgT3dgttqxq76DehRFKStzQ/daDvYGual8CBqKtoGUL33BKX2Qoshq19dULbxajsktGApJNiWgN6jtrqrhBfoF1bYG1Zi5aBQ7dbMehH3JqKtdWCB2aBRvtuK6tayDV+HQKebk9wbXuLK3vv6Cy9HqBJO/oLW/8AYGmRd27ASeq2/EFm6CjqyVnrbRBCcrvVA9dtwVudxuSbsgoS07y/ATtbRgsy3a+I7egCUbK97iTaf+xJ6CUvgA3K7E9V0B+wm7ACva1gvbTYV2F1zKhr3E/cby9CN+7oBJaCv6CSE2Acx6cwS0BJdQFZBsDFZgNWBgroWvMI0qUnvp7A2mtHqN2utRPcKFFx1bsS0WpFyu0rErJdWgHZbrT2IxV5dR5nawpxdlYIblrpsGm97hbKk7Md1LlYKblHLo7Mipyttcai3y0Jy0Wv4AV7sko31WxHLb0HFWfNADla2isTacrK1vQi07+G6DPZgPKtk/gRUd3bTqhppyck/wAB3TfVgCve2qFFpyfKxNPXZEWk20opPkAtJSbtsEo3asyKllumrkoS/huwE9ubGmrPTQbbSs1cX2eVvUBZlJaElKSVmKNsqYby6EVJyutXr6EbxS1vce97r4gpxaenxASlFeoZYyTet7DSfJfiKTUfDqwiO25Ymo7foRTzLVX9twjlbfXkA52a6MFdb6+xGbVrbPqRtJ26gSy97S9/UFGw03bUV7voA8qab2Ha1miLbV0EU7aS+ACzPNtoxTh3k76+oZW77P3JZVfdpc9SgS+9qJ2TstPUm+i1QlJXS0uQLLHe5Fq9nf8AMcu62tGuiJJxUdNUUR1bItbX1G1ztYk491PSwEdFqlYd1e9rroNq2vINY67kCmu73W16chJq+/4Dm3JJxa9iPJN6ANJXbFtLTkSho3z9R6f/AOgRTfpqJU3m3Goq9+fqPVN2d78gIq6dri5f3G1p0BLLG/iuUNJNbClHLyt6DW+jt7kZ762ZASs4qwNZbNahJ7XjZPoH2dCgjfqDjdAoX1SaaFJy+AEbLbUkk3GyswTTHl0bWwEVB3C1nq7DSjs216ilta9wByaWq+JFy5rcau3bkS0jyTAV9LsWlgeuwWSV7MCLULb6jUVry9glHay/AdraNBEH3X1J2aV0Je2o7a2SCorVjUbO9x5VvswygDSe4Wyx0BJW0fwBxb2egEdZb2DT4jW22qBK7vswFa/MWxOSad7fgCcn6hEFfNYHdO1iXvqHPQKjruLVq9rk8rT1WgWV9AIWs9rg1rtYslBaNsi3Z6fgwIWs9bDbtzHlzbbis0/YIE7Kzs0K3O2hN+Ha4tl6AR9hq4bvRAlf0Cj30FazJd6PNNEV1CBILNWJW6oV+QCeonG+pNx0umDi7bgUu5CUXfY0uLfOwOFtb6ehdmlNNPoWW/Ena60Qm7bXIFHcez1sGg7XQUKKaFls9w5hZrUBOOu/wYnFrkS9eYAJae4K9yWvwEnG+zAadrgk907BZJWYmktVdgCd+VwtbkCstrobXPcB5nbqhaPW5HW5L7Oi1ATSfuOy5Blu9CVtOhBFJ+4PV63GprmK93pp7AG2qdwlyfMHvZbgotPVfiUC13uiSVtmO1lp+BHNm3X5kU2m9ncW3oK/eVmS3vd2ATV90JXT2bJq/LUNV4ggSTV29RNa6Cbk3dSBPr+IUXs9RpJ8w0dgfNAKzT9CWq/3IK65XRLM+mgAtVe4N2Y9LbEXrswHvyBrLrYFp6MTk+twGndEWpX0G5Xto0K99mEOPO4cwSa3/Eej2dgBu2m4r+thtu2uoaPkFRu3o0D/AB+A9FtuLNfbQILf/EGnUeb0/ETa6WKErfAdvX8SLunrsHXWwBrclmvo7MNGt0Ry673AGk/QTv8AAknbkDuwE3FcxXtsOWvISt7ACae+gweqEA2Jj+FxN9EEanorrmRi76tAAU2yUZtu3IAAlJEbu10wAAi8y1FmkmtQACxbNh4lryACCKk5fiRzvNbkAFFlPxscopt6bgAUsuS1uYS1jfYAIiLZKTu0tvYAKIyWWVm73B6agABKb0X5hKT5gAEXNppcicpZWtL3AABt2uGTRSuAEDsnprr6iy5J23XqAFClFRkrLV8yTimkAEVW/EScmmmAFQTqNNeoNZ3qwAB2tzBO/QAIqObNys1zRKCzLUAKISdpe3QaSyXa3ACIikm3uviNvYAKQ3L0CewAA4axtsiKs5ZbABAKN1qDjra4AVEJLKk02Nuz9wAKFJxbi9V6g5fD2AAJLrzIyf5AADhrqxSW/VAADu0lre5G9m/QAAWbmtGNSzR1QAAK19VewZbgABHdJ6hKKvZaAAElH12FNWdtwAggpa2Fe79gAolPutWZJK91yAAKot3epK7tvqAAH2FzBagAAktQl3baaMAATVmg1TeoAECepJb6ABFScbaojayuAANx2dyL2AChNtRvdsFruAAGlndbBZWaAAFa0b3FfXqAASctLWIpXYABKMtWgaWazQAAnpothpXAAIx8THfVoAAi5O5NLOrbAACay6Jijq9QAAejsSeiACCH2txgBQWsS2QABCTatqF+6AANLu3AAAlFJptoGlcAIE1bYFPR3VwAoG7oTdgABW5klsmAAEdWStZgBAZrOzVxNKUb7AACixrXkAAF3mstBrXfUACoS0egwAqJNa3QLVagBFJPkPnYAAfqxPcAAWwrK1wAocRt+gAQJK70dgtdAAQZbcw9GAAPKiDdmAFDvms7CersAAD0Qmrq4AAtiV7cgABX10EAAC7wX1AAhisgAKTYlsAB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1" y="1351502"/>
            <a:ext cx="4153546" cy="27690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60" y="1351501"/>
            <a:ext cx="4133457" cy="275563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03" y="160338"/>
            <a:ext cx="1387099" cy="118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42" y="4277533"/>
            <a:ext cx="9439927" cy="23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"/>
            <a:ext cx="7414179" cy="678825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849173" y="240268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Očekávané dotazy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26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093" y="260888"/>
            <a:ext cx="8596668" cy="1320800"/>
          </a:xfrm>
        </p:spPr>
        <p:txBody>
          <a:bodyPr/>
          <a:lstStyle/>
          <a:p>
            <a:r>
              <a:rPr lang="cs-CZ" dirty="0" smtClean="0"/>
              <a:t>Obnova kalamitních holin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393422"/>
            <a:ext cx="8596668" cy="38807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Normy vztahující se k umělé obnově</a:t>
            </a:r>
          </a:p>
          <a:p>
            <a:r>
              <a:rPr lang="cs-CZ" dirty="0"/>
              <a:t>ČSN 48 2115 Sadební materiál lesních dřevin</a:t>
            </a:r>
            <a:br>
              <a:rPr lang="cs-CZ" dirty="0"/>
            </a:br>
            <a:r>
              <a:rPr lang="cs-CZ" dirty="0"/>
              <a:t>ČSN 48 2116 Umělá obnova lesa a zalesňování</a:t>
            </a:r>
            <a:br>
              <a:rPr lang="cs-CZ" dirty="0"/>
            </a:br>
            <a:r>
              <a:rPr lang="cs-CZ" dirty="0"/>
              <a:t>ČSN 48 2117 Příprava stanoviště pro obnovu lesa a zalesňování</a:t>
            </a:r>
          </a:p>
          <a:p>
            <a:r>
              <a:rPr lang="cs-CZ" dirty="0"/>
              <a:t>Minimální počty jedinců jednotlivých druhů dřevin na jeden hektar pozemku při obnově lesa a zalesňování (</a:t>
            </a:r>
            <a:r>
              <a:rPr lang="cs-CZ" dirty="0" err="1"/>
              <a:t>prostokořenný</a:t>
            </a:r>
            <a:r>
              <a:rPr lang="cs-CZ" dirty="0"/>
              <a:t> sadební materiál v tis. ks</a:t>
            </a:r>
            <a:r>
              <a:rPr lang="cs-CZ" dirty="0" smtClean="0"/>
              <a:t>): </a:t>
            </a:r>
            <a:r>
              <a:rPr lang="cs-CZ" u="sng" dirty="0" smtClean="0">
                <a:hlinkClick r:id="rId2"/>
              </a:rPr>
              <a:t>http</a:t>
            </a:r>
            <a:r>
              <a:rPr lang="cs-CZ" u="sng" dirty="0">
                <a:hlinkClick r:id="rId2"/>
              </a:rPr>
              <a:t>://</a:t>
            </a:r>
            <a:r>
              <a:rPr lang="cs-CZ" u="sng" dirty="0" smtClean="0">
                <a:hlinkClick r:id="rId2"/>
              </a:rPr>
              <a:t>eagri.cz/public/web/mze/lesy/legislativa/legislativa-cr/lesnictvi/uplna-zneni/100072648.html</a:t>
            </a:r>
            <a:endParaRPr lang="cs-CZ" u="sng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Certifikované metodiky pro praxi </a:t>
            </a:r>
            <a:r>
              <a:rPr lang="cs-CZ" b="1" dirty="0" smtClean="0"/>
              <a:t>k</a:t>
            </a:r>
            <a:r>
              <a:rPr lang="cs-CZ" b="1" dirty="0"/>
              <a:t> tomuto tématu volně ke </a:t>
            </a:r>
            <a:r>
              <a:rPr lang="cs-CZ" b="1" dirty="0" smtClean="0"/>
              <a:t>stažení</a:t>
            </a:r>
            <a:endParaRPr lang="cs-CZ" dirty="0" smtClean="0"/>
          </a:p>
          <a:p>
            <a:r>
              <a:rPr lang="cs-CZ" dirty="0"/>
              <a:t>Dvoufázová obnova lesa na kalamitních holinách s využitím přípravných </a:t>
            </a:r>
            <a:r>
              <a:rPr lang="cs-CZ" dirty="0" smtClean="0"/>
              <a:t>dřevin </a:t>
            </a:r>
            <a:r>
              <a:rPr lang="cs-CZ" dirty="0">
                <a:hlinkClick r:id="rId3"/>
              </a:rPr>
              <a:t>http://www.vulhm.cz/sites/files/Informatika/Metodiky/LP_10_2016c.pdf</a:t>
            </a:r>
            <a:endParaRPr lang="pl-PL" dirty="0" smtClean="0"/>
          </a:p>
          <a:p>
            <a:r>
              <a:rPr lang="pl-PL" dirty="0" smtClean="0"/>
              <a:t>Péče a ochrana kultur po obnově a zelesňování </a:t>
            </a:r>
            <a:r>
              <a:rPr lang="cs-CZ" dirty="0">
                <a:hlinkClick r:id="rId4"/>
              </a:rPr>
              <a:t>http://www.vulhmop.cz/homepages/leugner/Mauer_Leugner_2014_metodika.pdf</a:t>
            </a:r>
            <a:endParaRPr lang="cs-CZ" dirty="0"/>
          </a:p>
          <a:p>
            <a:r>
              <a:rPr lang="cs-CZ" dirty="0"/>
              <a:t>Obnova a strukturalizace přírodě blízkých porostů ve středních </a:t>
            </a:r>
            <a:r>
              <a:rPr lang="cs-CZ" dirty="0" smtClean="0"/>
              <a:t>polohách </a:t>
            </a:r>
            <a:r>
              <a:rPr lang="cs-CZ" u="sng" dirty="0" smtClean="0">
                <a:hlinkClick r:id="rId5"/>
              </a:rPr>
              <a:t>http</a:t>
            </a:r>
            <a:r>
              <a:rPr lang="cs-CZ" u="sng" dirty="0">
                <a:hlinkClick r:id="rId5"/>
              </a:rPr>
              <a:t>://</a:t>
            </a:r>
            <a:r>
              <a:rPr lang="cs-CZ" u="sng" dirty="0" smtClean="0">
                <a:hlinkClick r:id="rId5"/>
              </a:rPr>
              <a:t>www.vulhm.cz/sites/files/Informatika/LP_11_2014.pdf</a:t>
            </a:r>
            <a:endParaRPr lang="cs-CZ" u="sng" dirty="0" smtClean="0"/>
          </a:p>
          <a:p>
            <a:r>
              <a:rPr lang="cs-CZ" dirty="0"/>
              <a:t>Adaptace hospodaření ve smrkových porostech České republiky na změnu klimatu s důrazem na produkci lesa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www.vulhm.cz/sites/files/Informatika/Metodiky/LP_15_2016.pdf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927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18" y="-16812"/>
            <a:ext cx="4243612" cy="68748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191" y="429421"/>
            <a:ext cx="6215727" cy="5982346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001361" y="-16812"/>
            <a:ext cx="8596668" cy="13208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Obnova kalamitních holin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8325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43930" y="389788"/>
            <a:ext cx="6996112" cy="777875"/>
          </a:xfrm>
        </p:spPr>
        <p:txBody>
          <a:bodyPr/>
          <a:lstStyle/>
          <a:p>
            <a:pPr eaLnBrk="1" hangingPunct="1"/>
            <a:r>
              <a:rPr lang="en-US" altLang="cs-CZ" dirty="0">
                <a:solidFill>
                  <a:srgbClr val="FF0000"/>
                </a:solidFill>
              </a:rPr>
              <a:t>Glob</a:t>
            </a:r>
            <a:r>
              <a:rPr lang="cs-CZ" altLang="cs-CZ" dirty="0" err="1">
                <a:solidFill>
                  <a:srgbClr val="FF0000"/>
                </a:solidFill>
              </a:rPr>
              <a:t>ální</a:t>
            </a:r>
            <a:r>
              <a:rPr lang="en-US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Změna Klimatu</a:t>
            </a:r>
            <a:endParaRPr lang="en-US" altLang="cs-CZ" dirty="0">
              <a:solidFill>
                <a:srgbClr val="FF0000"/>
              </a:solidFill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711451" y="260351"/>
            <a:ext cx="3313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379687E-874E-416F-B35C-AD268E789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6" y="2993745"/>
            <a:ext cx="69961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kern="0" dirty="0">
                <a:solidFill>
                  <a:schemeClr val="accent3"/>
                </a:solidFill>
              </a:rPr>
              <a:t>Identifikace</a:t>
            </a:r>
            <a:r>
              <a:rPr lang="en-US" altLang="cs-CZ" kern="0" dirty="0">
                <a:solidFill>
                  <a:schemeClr val="accent3"/>
                </a:solidFill>
              </a:rPr>
              <a:t> </a:t>
            </a:r>
            <a:r>
              <a:rPr lang="cs-CZ" altLang="cs-CZ" kern="0" dirty="0">
                <a:solidFill>
                  <a:schemeClr val="accent3"/>
                </a:solidFill>
              </a:rPr>
              <a:t>rizik</a:t>
            </a:r>
            <a:r>
              <a:rPr lang="en-US" altLang="cs-CZ" kern="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8D90DAF-BFDE-4A7B-A522-9ED1E5DD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202" y="6035759"/>
            <a:ext cx="69961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837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AU" altLang="cs-CZ" kern="0" dirty="0" err="1"/>
              <a:t>Adapta</a:t>
            </a:r>
            <a:r>
              <a:rPr lang="cs-CZ" altLang="cs-CZ" kern="0" dirty="0"/>
              <a:t>ční opatření</a:t>
            </a:r>
            <a:endParaRPr lang="en-AU" altLang="cs-CZ" kern="0" dirty="0"/>
          </a:p>
        </p:txBody>
      </p:sp>
      <p:sp>
        <p:nvSpPr>
          <p:cNvPr id="3" name="Šipka dolů 2">
            <a:extLst>
              <a:ext uri="{FF2B5EF4-FFF2-40B4-BE49-F238E27FC236}">
                <a16:creationId xmlns:a16="http://schemas.microsoft.com/office/drawing/2014/main" id="{03D94450-6315-4430-8635-E009F396C66A}"/>
              </a:ext>
            </a:extLst>
          </p:cNvPr>
          <p:cNvSpPr/>
          <p:nvPr/>
        </p:nvSpPr>
        <p:spPr bwMode="auto">
          <a:xfrm>
            <a:off x="1758064" y="1584326"/>
            <a:ext cx="647700" cy="14400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F058D65-7607-4F9A-BCE5-E1D873A69060}"/>
              </a:ext>
            </a:extLst>
          </p:cNvPr>
          <p:cNvSpPr txBox="1"/>
          <p:nvPr/>
        </p:nvSpPr>
        <p:spPr>
          <a:xfrm>
            <a:off x="2667001" y="1189953"/>
            <a:ext cx="45466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kern="0" dirty="0">
                <a:solidFill>
                  <a:srgbClr val="FF0000"/>
                </a:solidFill>
              </a:rPr>
              <a:t>Extrémy</a:t>
            </a:r>
            <a:r>
              <a:rPr lang="cs-CZ" kern="0" dirty="0"/>
              <a:t> klimatu a počasí</a:t>
            </a:r>
            <a:r>
              <a:rPr lang="en-US" kern="0" dirty="0"/>
              <a:t> – </a:t>
            </a:r>
            <a:r>
              <a:rPr lang="cs-CZ" kern="0" dirty="0"/>
              <a:t>sucho</a:t>
            </a:r>
            <a:r>
              <a:rPr lang="en-US" kern="0" dirty="0"/>
              <a:t>, </a:t>
            </a:r>
            <a:r>
              <a:rPr lang="cs-CZ" kern="0" dirty="0"/>
              <a:t>bouřky</a:t>
            </a:r>
            <a:r>
              <a:rPr lang="en-US" kern="0" dirty="0"/>
              <a:t>, </a:t>
            </a:r>
            <a:r>
              <a:rPr lang="cs-CZ" kern="0" dirty="0"/>
              <a:t>záplavy</a:t>
            </a:r>
            <a:r>
              <a:rPr lang="en-US" kern="0" dirty="0"/>
              <a:t>, </a:t>
            </a:r>
            <a:r>
              <a:rPr lang="cs-CZ" kern="0" dirty="0"/>
              <a:t>větrné bouře, vichřice </a:t>
            </a:r>
            <a:r>
              <a:rPr lang="en-US" kern="0" dirty="0"/>
              <a:t>(</a:t>
            </a:r>
            <a:r>
              <a:rPr lang="cs-CZ" kern="0" dirty="0" err="1"/>
              <a:t>okrán</a:t>
            </a:r>
            <a:r>
              <a:rPr lang="en-US" kern="0" dirty="0"/>
              <a:t>), </a:t>
            </a:r>
            <a:r>
              <a:rPr lang="cs-CZ" kern="0" dirty="0"/>
              <a:t>těžký sníh</a:t>
            </a:r>
            <a:r>
              <a:rPr lang="en-US" kern="0" dirty="0"/>
              <a:t>, </a:t>
            </a:r>
            <a:r>
              <a:rPr lang="cs-CZ" kern="0" dirty="0"/>
              <a:t>ledovka, námraza, časné/pozdní mrazy, rychlý nástup jara</a:t>
            </a:r>
            <a:r>
              <a:rPr lang="en-US" kern="0" dirty="0"/>
              <a:t>, </a:t>
            </a:r>
            <a:r>
              <a:rPr lang="cs-CZ" kern="0" dirty="0"/>
              <a:t>vysoké teploty</a:t>
            </a:r>
            <a:r>
              <a:rPr lang="en-US" kern="0" dirty="0"/>
              <a:t>- </a:t>
            </a:r>
            <a:r>
              <a:rPr lang="cs-CZ" i="1" kern="0" dirty="0">
                <a:solidFill>
                  <a:srgbClr val="FF0000"/>
                </a:solidFill>
              </a:rPr>
              <a:t>intenzita, délka trvání</a:t>
            </a:r>
            <a:r>
              <a:rPr lang="en-US" i="1" kern="0" dirty="0">
                <a:solidFill>
                  <a:srgbClr val="FF0000"/>
                </a:solidFill>
              </a:rPr>
              <a:t>, </a:t>
            </a:r>
            <a:r>
              <a:rPr lang="cs-CZ" i="1" kern="0" dirty="0">
                <a:solidFill>
                  <a:srgbClr val="FF0000"/>
                </a:solidFill>
              </a:rPr>
              <a:t>opakování</a:t>
            </a:r>
            <a:endParaRPr lang="en-US" i="1" kern="0" dirty="0">
              <a:solidFill>
                <a:srgbClr val="FF0000"/>
              </a:solidFill>
            </a:endParaRPr>
          </a:p>
        </p:txBody>
      </p:sp>
      <p:sp>
        <p:nvSpPr>
          <p:cNvPr id="12" name="Šipka dolů 11">
            <a:extLst>
              <a:ext uri="{FF2B5EF4-FFF2-40B4-BE49-F238E27FC236}">
                <a16:creationId xmlns:a16="http://schemas.microsoft.com/office/drawing/2014/main" id="{C8517A56-7F50-4689-BDB5-11A4B6A1A9D3}"/>
              </a:ext>
            </a:extLst>
          </p:cNvPr>
          <p:cNvSpPr/>
          <p:nvPr/>
        </p:nvSpPr>
        <p:spPr bwMode="auto">
          <a:xfrm>
            <a:off x="1738313" y="5333858"/>
            <a:ext cx="647700" cy="7920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0559D8A-827E-41E3-91F9-F67FC99B5E79}"/>
              </a:ext>
            </a:extLst>
          </p:cNvPr>
          <p:cNvSpPr/>
          <p:nvPr/>
        </p:nvSpPr>
        <p:spPr>
          <a:xfrm>
            <a:off x="2692401" y="3663232"/>
            <a:ext cx="4830763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kern="0" dirty="0" err="1"/>
              <a:t>Grada</a:t>
            </a:r>
            <a:r>
              <a:rPr lang="cs-CZ" kern="0" dirty="0" err="1"/>
              <a:t>ce</a:t>
            </a:r>
            <a:r>
              <a:rPr lang="en-GB" kern="0" dirty="0"/>
              <a:t> a </a:t>
            </a:r>
            <a:r>
              <a:rPr lang="cs-CZ" kern="0" dirty="0"/>
              <a:t>šíření hmyzích škůdců</a:t>
            </a:r>
            <a:r>
              <a:rPr lang="en-GB" kern="0" dirty="0"/>
              <a:t>, </a:t>
            </a:r>
            <a:r>
              <a:rPr lang="cs-CZ" kern="0" dirty="0"/>
              <a:t>houbových </a:t>
            </a:r>
            <a:r>
              <a:rPr lang="en-GB" kern="0" dirty="0" err="1"/>
              <a:t>patogen</a:t>
            </a:r>
            <a:r>
              <a:rPr lang="cs-CZ" kern="0" dirty="0"/>
              <a:t>ů</a:t>
            </a:r>
            <a:r>
              <a:rPr lang="en-GB" kern="0" dirty="0"/>
              <a:t>, </a:t>
            </a:r>
            <a:r>
              <a:rPr lang="cs-CZ" kern="0" dirty="0"/>
              <a:t>nemocí</a:t>
            </a:r>
            <a:endParaRPr lang="en-GB" kern="0" dirty="0"/>
          </a:p>
          <a:p>
            <a:pPr eaLnBrk="1" hangingPunct="1">
              <a:defRPr/>
            </a:pPr>
            <a:r>
              <a:rPr lang="cs-CZ" kern="0" dirty="0"/>
              <a:t>Omezená plodnost</a:t>
            </a:r>
            <a:endParaRPr lang="en-GB" kern="0" dirty="0"/>
          </a:p>
          <a:p>
            <a:pPr eaLnBrk="1" hangingPunct="1">
              <a:defRPr/>
            </a:pPr>
            <a:r>
              <a:rPr lang="cs-CZ" kern="0" dirty="0"/>
              <a:t>Vysoké stavy zvěře</a:t>
            </a:r>
            <a:endParaRPr lang="en-GB" kern="0" dirty="0"/>
          </a:p>
          <a:p>
            <a:pPr eaLnBrk="1" hangingPunct="1">
              <a:defRPr/>
            </a:pPr>
            <a:r>
              <a:rPr lang="cs-CZ" kern="0" dirty="0"/>
              <a:t>Nevhodná struktura porostů, požáry </a:t>
            </a:r>
            <a:r>
              <a:rPr lang="en-GB" kern="0" dirty="0"/>
              <a:t>…</a:t>
            </a:r>
          </a:p>
        </p:txBody>
      </p:sp>
      <p:sp>
        <p:nvSpPr>
          <p:cNvPr id="6154" name="TextovéPole 6"/>
          <p:cNvSpPr txBox="1">
            <a:spLocks noChangeArrowheads="1"/>
          </p:cNvSpPr>
          <p:nvPr/>
        </p:nvSpPr>
        <p:spPr bwMode="auto">
          <a:xfrm>
            <a:off x="8031289" y="998605"/>
            <a:ext cx="69281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Sucho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2003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……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……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2015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2017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6156" name="TextovéPole 10"/>
          <p:cNvSpPr txBox="1">
            <a:spLocks noChangeArrowheads="1"/>
          </p:cNvSpPr>
          <p:nvPr/>
        </p:nvSpPr>
        <p:spPr bwMode="auto">
          <a:xfrm>
            <a:off x="8905891" y="1011607"/>
            <a:ext cx="141737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Vítr (orkán)</a:t>
            </a:r>
            <a:endParaRPr lang="en-GB" altLang="cs-CZ" sz="14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cs-CZ" sz="1400" dirty="0">
                <a:solidFill>
                  <a:schemeClr val="tx1"/>
                </a:solidFill>
              </a:rPr>
              <a:t>2007 </a:t>
            </a:r>
            <a:r>
              <a:rPr lang="en-GB" altLang="cs-CZ" sz="1400" dirty="0" err="1">
                <a:solidFill>
                  <a:schemeClr val="tx1"/>
                </a:solidFill>
              </a:rPr>
              <a:t>Kyrill</a:t>
            </a:r>
            <a:endParaRPr lang="en-GB" altLang="cs-CZ" sz="14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cs-CZ" sz="1400" dirty="0">
                <a:solidFill>
                  <a:schemeClr val="tx1"/>
                </a:solidFill>
              </a:rPr>
              <a:t>2008 Emma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cs-CZ" sz="1400" dirty="0">
                <a:solidFill>
                  <a:schemeClr val="tx1"/>
                </a:solidFill>
              </a:rPr>
              <a:t>2017 </a:t>
            </a:r>
            <a:r>
              <a:rPr lang="en-GB" altLang="cs-CZ" sz="1400" dirty="0" err="1" smtClean="0">
                <a:solidFill>
                  <a:schemeClr val="tx1"/>
                </a:solidFill>
              </a:rPr>
              <a:t>Herwart</a:t>
            </a:r>
            <a:endParaRPr lang="cs-CZ" altLang="cs-CZ" sz="1400" dirty="0" smtClean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 smtClean="0">
                <a:solidFill>
                  <a:schemeClr val="tx1"/>
                </a:solidFill>
              </a:rPr>
              <a:t>2019 </a:t>
            </a:r>
            <a:r>
              <a:rPr lang="en-GB" altLang="cs-CZ" sz="1400" dirty="0" smtClean="0">
                <a:solidFill>
                  <a:schemeClr val="tx1"/>
                </a:solidFill>
              </a:rPr>
              <a:t> </a:t>
            </a:r>
            <a:r>
              <a:rPr lang="cs-CZ" altLang="cs-CZ" sz="1400" dirty="0" smtClean="0">
                <a:solidFill>
                  <a:schemeClr val="tx1"/>
                </a:solidFill>
              </a:rPr>
              <a:t>Eberhard</a:t>
            </a:r>
            <a:endParaRPr lang="en-GB" altLang="cs-CZ" sz="1400" dirty="0">
              <a:solidFill>
                <a:schemeClr val="tx1"/>
              </a:solidFill>
            </a:endParaRPr>
          </a:p>
        </p:txBody>
      </p:sp>
      <p:pic>
        <p:nvPicPr>
          <p:cNvPr id="6158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02" y="4135018"/>
            <a:ext cx="3526724" cy="264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ovéPole 13"/>
          <p:cNvSpPr txBox="1">
            <a:spLocks noChangeArrowheads="1"/>
          </p:cNvSpPr>
          <p:nvPr/>
        </p:nvSpPr>
        <p:spPr bwMode="auto">
          <a:xfrm>
            <a:off x="8447977" y="6467562"/>
            <a:ext cx="244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http://www.kurovcoveinfo.cz/</a:t>
            </a:r>
          </a:p>
        </p:txBody>
      </p:sp>
      <p:pic>
        <p:nvPicPr>
          <p:cNvPr id="6160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4" y="2832100"/>
            <a:ext cx="10175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Šipka dolů 14">
            <a:extLst>
              <a:ext uri="{FF2B5EF4-FFF2-40B4-BE49-F238E27FC236}">
                <a16:creationId xmlns:a16="http://schemas.microsoft.com/office/drawing/2014/main" id="{03D94450-6315-4430-8635-E009F396C66A}"/>
              </a:ext>
            </a:extLst>
          </p:cNvPr>
          <p:cNvSpPr/>
          <p:nvPr/>
        </p:nvSpPr>
        <p:spPr bwMode="auto">
          <a:xfrm>
            <a:off x="1758064" y="3568539"/>
            <a:ext cx="647700" cy="14400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TextovéPole 10"/>
          <p:cNvSpPr txBox="1">
            <a:spLocks noChangeArrowheads="1"/>
          </p:cNvSpPr>
          <p:nvPr/>
        </p:nvSpPr>
        <p:spPr bwMode="auto">
          <a:xfrm>
            <a:off x="10505051" y="1002938"/>
            <a:ext cx="1617751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Záplavy</a:t>
            </a:r>
            <a:endParaRPr lang="en-GB" altLang="cs-CZ" sz="14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1997 Morava</a:t>
            </a:r>
            <a:endParaRPr lang="en-GB" altLang="cs-CZ" sz="14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cs-CZ" sz="1400" dirty="0">
                <a:solidFill>
                  <a:schemeClr val="tx1"/>
                </a:solidFill>
              </a:rPr>
              <a:t>200</a:t>
            </a:r>
            <a:r>
              <a:rPr lang="cs-CZ" altLang="cs-CZ" sz="1400" dirty="0">
                <a:solidFill>
                  <a:schemeClr val="tx1"/>
                </a:solidFill>
              </a:rPr>
              <a:t>2</a:t>
            </a:r>
            <a:r>
              <a:rPr lang="en-GB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>
                <a:solidFill>
                  <a:schemeClr val="tx1"/>
                </a:solidFill>
              </a:rPr>
              <a:t>Praha</a:t>
            </a:r>
            <a:endParaRPr lang="en-GB" altLang="cs-CZ" sz="14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GB" altLang="cs-CZ" sz="1400" dirty="0">
                <a:solidFill>
                  <a:schemeClr val="tx1"/>
                </a:solidFill>
              </a:rPr>
              <a:t>20</a:t>
            </a:r>
            <a:r>
              <a:rPr lang="cs-CZ" altLang="cs-CZ" sz="1400" dirty="0">
                <a:solidFill>
                  <a:schemeClr val="tx1"/>
                </a:solidFill>
              </a:rPr>
              <a:t>06 J Morava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2009 SV Morava,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         J,S Čechy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2010 J, S Morava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2013 Praha</a:t>
            </a:r>
            <a:r>
              <a:rPr lang="en-GB" altLang="cs-CZ" sz="1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8" grpId="0"/>
      <p:bldP spid="9" grpId="0"/>
      <p:bldP spid="3" grpId="0" animBg="1"/>
      <p:bldP spid="4" grpId="0"/>
      <p:bldP spid="12" grpId="0" animBg="1"/>
      <p:bldP spid="5" grpId="0"/>
      <p:bldP spid="6154" grpId="0"/>
      <p:bldP spid="6156" grpId="0"/>
      <p:bldP spid="6159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36" y="342078"/>
            <a:ext cx="7281863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4"/>
          <p:cNvSpPr txBox="1">
            <a:spLocks noChangeArrowheads="1"/>
          </p:cNvSpPr>
          <p:nvPr/>
        </p:nvSpPr>
        <p:spPr bwMode="auto">
          <a:xfrm>
            <a:off x="1651001" y="5997576"/>
            <a:ext cx="2105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 i="1" dirty="0">
                <a:solidFill>
                  <a:schemeClr val="tx1"/>
                </a:solidFill>
              </a:rPr>
              <a:t>Zdroj ČHMÚ 01092011-01092012</a:t>
            </a:r>
            <a:endParaRPr lang="en-US" altLang="cs-CZ" sz="1000" i="1" dirty="0">
              <a:solidFill>
                <a:schemeClr val="tx1"/>
              </a:solidFill>
            </a:endParaRPr>
          </a:p>
        </p:txBody>
      </p:sp>
      <p:sp>
        <p:nvSpPr>
          <p:cNvPr id="8197" name="TextovéPole 3"/>
          <p:cNvSpPr txBox="1">
            <a:spLocks noChangeArrowheads="1"/>
          </p:cNvSpPr>
          <p:nvPr/>
        </p:nvSpPr>
        <p:spPr bwMode="auto">
          <a:xfrm>
            <a:off x="7534276" y="5637213"/>
            <a:ext cx="192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505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505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505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505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>
                <a:solidFill>
                  <a:schemeClr val="tx1"/>
                </a:solidFill>
              </a:rPr>
              <a:t>zde se nacházíte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4AA5C36-492C-4341-B894-3939F44C49CA}"/>
              </a:ext>
            </a:extLst>
          </p:cNvPr>
          <p:cNvSpPr/>
          <p:nvPr/>
        </p:nvSpPr>
        <p:spPr>
          <a:xfrm flipH="1" flipV="1">
            <a:off x="7399338" y="5745163"/>
            <a:ext cx="76200" cy="555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cs-CZ"/>
          </a:p>
        </p:txBody>
      </p:sp>
      <p:pic>
        <p:nvPicPr>
          <p:cNvPr id="8201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73" y="4349694"/>
            <a:ext cx="5228832" cy="24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E3D7741-DCA9-4D65-8461-D836564BEF66}"/>
              </a:ext>
            </a:extLst>
          </p:cNvPr>
          <p:cNvSpPr/>
          <p:nvPr/>
        </p:nvSpPr>
        <p:spPr>
          <a:xfrm>
            <a:off x="8026203" y="5389563"/>
            <a:ext cx="234394" cy="854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s-E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448" y="103794"/>
            <a:ext cx="8596668" cy="1320800"/>
          </a:xfrm>
        </p:spPr>
        <p:txBody>
          <a:bodyPr/>
          <a:lstStyle/>
          <a:p>
            <a:r>
              <a:rPr lang="cs-CZ" dirty="0"/>
              <a:t>Roční úhrn srážek </a:t>
            </a:r>
          </a:p>
        </p:txBody>
      </p:sp>
    </p:spTree>
    <p:extLst>
      <p:ext uri="{BB962C8B-B14F-4D97-AF65-F5344CB8AC3E}">
        <p14:creationId xmlns:p14="http://schemas.microsoft.com/office/powerpoint/2010/main" val="42397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Pokorny_zaloha\Výzkum\Sucho_mapa_2307201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" y="0"/>
            <a:ext cx="12154011" cy="68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5641383" y="1332854"/>
            <a:ext cx="1557580" cy="449451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015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portal.chmi.cz/files/portal/docs/hydro/opzv/rezim/aktualni/HLS_MV_01_20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51" y="-4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ortal.chmi.cz/files/portal/docs/hydro/opzv/rezim/aktualni/HLS_MV_02_20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91" y="569162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rtal.chmi.cz/files/portal/docs/hydro/opzv/rezim/aktualni/HLS_MV_03_20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35" y="1176690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ortal.chmi.cz/files/portal/docs/hydro/opzv/rezim/aktualni/HLS_MV_04_201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01" y="1787329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ortal.chmi.cz/files/portal/docs/hydro/opzv/rezim/aktualni/HLS_MV_05_201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2" y="2400039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ortal.chmi.cz/files/portal/docs/hydro/opzv/rezim/aktualni/HLS_MV_06_2018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5196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ortal.chmi.cz/files/portal/docs/hydro/opzv/rezim/aktualni/HLS_MV_07_201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29" y="609600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portal.chmi.cz/files/portal/docs/hydro/opzv/rezim/aktualni/HLS_MV_08_2018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0239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portal.chmi.cz/files/portal/docs/hydro/opzv/rezim/aktualni/HLS_MV_09_2018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6394"/>
            <a:ext cx="7315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9096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267627" y="10848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Nahodilá těžba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190964" y="293154"/>
            <a:ext cx="213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r>
              <a:rPr lang="cs-CZ" dirty="0"/>
              <a:t>2018: 12-15 mil m</a:t>
            </a:r>
            <a:r>
              <a:rPr lang="cs-CZ" baseline="30000" dirty="0"/>
              <a:t>3</a:t>
            </a:r>
          </a:p>
          <a:p>
            <a:r>
              <a:rPr lang="cs-CZ" dirty="0"/>
              <a:t>2019: 20</a:t>
            </a:r>
            <a:r>
              <a:rPr lang="cs-CZ" dirty="0">
                <a:sym typeface="Symbol" panose="05050102010706020507" pitchFamily="18" charset="2"/>
              </a:rPr>
              <a:t> mil </a:t>
            </a:r>
            <a:r>
              <a:rPr lang="cs-CZ" dirty="0"/>
              <a:t>m</a:t>
            </a:r>
            <a:r>
              <a:rPr lang="cs-CZ" baseline="30000" dirty="0"/>
              <a:t>3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71974" y="3546977"/>
            <a:ext cx="82509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 smtClean="0"/>
              <a:t>Jaká je budoucnost?</a:t>
            </a:r>
            <a:endParaRPr lang="cs-CZ" sz="6600" b="1" dirty="0"/>
          </a:p>
        </p:txBody>
      </p:sp>
    </p:spTree>
    <p:extLst>
      <p:ext uri="{BB962C8B-B14F-4D97-AF65-F5344CB8AC3E}">
        <p14:creationId xmlns:p14="http://schemas.microsoft.com/office/powerpoint/2010/main" val="205686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620689"/>
            <a:ext cx="9144000" cy="646516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09965" y="1146876"/>
            <a:ext cx="2813021" cy="7284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9977880" y="32403"/>
            <a:ext cx="971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Predi</a:t>
            </a:r>
            <a:r>
              <a:rPr lang="cs-CZ" sz="1600" dirty="0" err="1">
                <a:solidFill>
                  <a:schemeClr val="bg1"/>
                </a:solidFill>
              </a:rPr>
              <a:t>kce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(GZK)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47225" y="125667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Smrk ztepilý</a:t>
            </a:r>
            <a:endParaRPr lang="es-ES" sz="2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160766" y="1412777"/>
            <a:ext cx="130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IPSL model</a:t>
            </a:r>
          </a:p>
          <a:p>
            <a:r>
              <a:rPr lang="cs-CZ" dirty="0"/>
              <a:t>ES 45</a:t>
            </a:r>
            <a:endParaRPr lang="es-ES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0025" y="1089611"/>
            <a:ext cx="287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Ekologické nároky dřeviny</a:t>
            </a:r>
          </a:p>
          <a:p>
            <a:r>
              <a:rPr lang="cs-CZ" dirty="0"/>
              <a:t>OPRL – skutečný stav</a:t>
            </a:r>
          </a:p>
        </p:txBody>
      </p:sp>
      <p:sp>
        <p:nvSpPr>
          <p:cNvPr id="8" name="Obdélník 7"/>
          <p:cNvSpPr/>
          <p:nvPr/>
        </p:nvSpPr>
        <p:spPr>
          <a:xfrm>
            <a:off x="6447294" y="681925"/>
            <a:ext cx="2611465" cy="60443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3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2742</TotalTime>
  <Words>1787</Words>
  <Application>Microsoft Office PowerPoint</Application>
  <PresentationFormat>Širokoúhlá obrazovka</PresentationFormat>
  <Paragraphs>342</Paragraphs>
  <Slides>39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8" baseType="lpstr">
      <vt:lpstr>Arial</vt:lpstr>
      <vt:lpstr>Bookman Old Style</vt:lpstr>
      <vt:lpstr>Calibri</vt:lpstr>
      <vt:lpstr>Impact</vt:lpstr>
      <vt:lpstr>Symbol</vt:lpstr>
      <vt:lpstr>Times New Roman</vt:lpstr>
      <vt:lpstr>Trebuchet MS</vt:lpstr>
      <vt:lpstr>Wingdings 3</vt:lpstr>
      <vt:lpstr>Fazeta</vt:lpstr>
      <vt:lpstr>Jak zachránit naše lesy?</vt:lpstr>
      <vt:lpstr>Prezentace aplikace PowerPoint</vt:lpstr>
      <vt:lpstr>Proč nám mizí před očima..</vt:lpstr>
      <vt:lpstr>Globální Změna Klimatu</vt:lpstr>
      <vt:lpstr>Roční úhrn srážek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Adaptační strategie    pozitivní (nebo alespoň vyrovnaná)            vodní bilance lesa - krajiny </vt:lpstr>
      <vt:lpstr>Prezentace aplikace PowerPoint</vt:lpstr>
      <vt:lpstr>Intercepce – zachycení srážek na povrchu vegetace       a vypaření zpět do atmosféry </vt:lpstr>
      <vt:lpstr>Aktivní výpar – transpirace..</vt:lpstr>
      <vt:lpstr>Co dokáže mladý smrkový porost nebo jeden strom (věk 20-30 let, hustota porostu 2100 ks/ha)</vt:lpstr>
      <vt:lpstr>Prezentace aplikace PowerPoint</vt:lpstr>
      <vt:lpstr>Prezentace aplikace PowerPoint</vt:lpstr>
      <vt:lpstr>Kořenové systémy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s tím dělat?</vt:lpstr>
      <vt:lpstr>Prezentace aplikace PowerPoint</vt:lpstr>
      <vt:lpstr>Prezentace aplikace PowerPoint</vt:lpstr>
      <vt:lpstr>Děkuji za pozornost..</vt:lpstr>
      <vt:lpstr>Prezentace aplikace PowerPoint</vt:lpstr>
      <vt:lpstr>Obnova kalamitních holin</vt:lpstr>
      <vt:lpstr>Obnova kalamitních holin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VRR</dc:creator>
  <cp:lastModifiedBy>radek.pokorny@mendelu.cz</cp:lastModifiedBy>
  <cp:revision>141</cp:revision>
  <dcterms:created xsi:type="dcterms:W3CDTF">2017-07-25T14:12:34Z</dcterms:created>
  <dcterms:modified xsi:type="dcterms:W3CDTF">2019-03-20T14:58:44Z</dcterms:modified>
</cp:coreProperties>
</file>